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0"/>
  </p:notesMasterIdLst>
  <p:handoutMasterIdLst>
    <p:handoutMasterId r:id="rId21"/>
  </p:handoutMasterIdLst>
  <p:sldIdLst>
    <p:sldId id="256" r:id="rId5"/>
    <p:sldId id="268" r:id="rId6"/>
    <p:sldId id="277" r:id="rId7"/>
    <p:sldId id="307" r:id="rId8"/>
    <p:sldId id="299" r:id="rId9"/>
    <p:sldId id="335" r:id="rId10"/>
    <p:sldId id="336" r:id="rId11"/>
    <p:sldId id="337" r:id="rId12"/>
    <p:sldId id="338" r:id="rId13"/>
    <p:sldId id="340" r:id="rId14"/>
    <p:sldId id="341" r:id="rId15"/>
    <p:sldId id="342" r:id="rId16"/>
    <p:sldId id="343" r:id="rId17"/>
    <p:sldId id="305" r:id="rId18"/>
    <p:sldId id="331" r:id="rId19"/>
  </p:sldIdLst>
  <p:sldSz cx="9144000" cy="5148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56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500"/>
    <a:srgbClr val="E3000B"/>
    <a:srgbClr val="FFF7CC"/>
    <a:srgbClr val="000091"/>
    <a:srgbClr val="E77B05"/>
    <a:srgbClr val="135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60" autoAdjust="0"/>
    <p:restoredTop sz="94660"/>
  </p:normalViewPr>
  <p:slideViewPr>
    <p:cSldViewPr showGuides="1">
      <p:cViewPr>
        <p:scale>
          <a:sx n="126" d="100"/>
          <a:sy n="126" d="100"/>
        </p:scale>
        <p:origin x="4184" y="2032"/>
      </p:cViewPr>
      <p:guideLst>
        <p:guide orient="horz" pos="714"/>
        <p:guide pos="56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92" d="100"/>
          <a:sy n="92" d="100"/>
        </p:scale>
        <p:origin x="2712" y="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FE6FBA1-ECF6-4513-929C-71032EC013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4C5900C-42DF-414C-ABAC-3DA2C68BCF0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27615-B93B-4550-AAD4-FE3DF409600C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3D35EF0-5966-466F-A555-0E6CA59EA9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E99CB75-F7C0-4AB7-B696-880CC9DFDB1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7480D7-A647-430E-83A7-F74B5FB3D3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7812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89100-C05A-436C-855A-CE7C50A355CA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F9E440-0722-426A-BB98-223673069B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82766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1pPr>
    <a:lvl2pPr marL="325709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2pPr>
    <a:lvl3pPr marL="651419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3pPr>
    <a:lvl4pPr marL="977128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4pPr>
    <a:lvl5pPr marL="1302837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5pPr>
    <a:lvl6pPr marL="1628546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6pPr>
    <a:lvl7pPr marL="1954256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7pPr>
    <a:lvl8pPr marL="2279965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8pPr>
    <a:lvl9pPr marL="2605674" algn="l" defTabSz="651419" rtl="0" eaLnBrk="1" latinLnBrk="0" hangingPunct="1">
      <a:defRPr sz="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A1D2295-04FA-41E2-86B8-0B0580823500}"/>
              </a:ext>
            </a:extLst>
          </p:cNvPr>
          <p:cNvSpPr/>
          <p:nvPr userDrawn="1"/>
        </p:nvSpPr>
        <p:spPr>
          <a:xfrm>
            <a:off x="1627799" y="0"/>
            <a:ext cx="7509163" cy="5148263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920970" y="3015108"/>
            <a:ext cx="6858000" cy="497396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algn="l">
              <a:defRPr sz="338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Très grand super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20970" y="3569833"/>
            <a:ext cx="6858000" cy="317769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marL="0" indent="0" algn="l">
              <a:buNone/>
              <a:defRPr sz="195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SOUS TITRE GÉNÉRAL 2022</a:t>
            </a:r>
            <a:endParaRPr lang="en-US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DF48EF9-E623-485F-B83E-AEAF03F8A5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1" y="372090"/>
            <a:ext cx="993734" cy="87180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61B3030-8E56-49E0-AA7B-E457637B9F4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140" y="369119"/>
            <a:ext cx="2249619" cy="8779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63141EE-BD1E-488C-A472-FCEF10136D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180" y="-1"/>
            <a:ext cx="1169782" cy="5148263"/>
          </a:xfrm>
          <a:prstGeom prst="rect">
            <a:avLst/>
          </a:prstGeom>
        </p:spPr>
      </p:pic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A083E14-FB1B-48CA-938A-3EA2DCA26C30}"/>
              </a:ext>
            </a:extLst>
          </p:cNvPr>
          <p:cNvCxnSpPr/>
          <p:nvPr userDrawn="1"/>
        </p:nvCxnSpPr>
        <p:spPr>
          <a:xfrm>
            <a:off x="1627799" y="3013364"/>
            <a:ext cx="0" cy="796636"/>
          </a:xfrm>
          <a:prstGeom prst="line">
            <a:avLst/>
          </a:prstGeom>
          <a:ln w="762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1051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1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8615BC-1667-4D15-A4E9-98919AC28DB9}"/>
              </a:ext>
            </a:extLst>
          </p:cNvPr>
          <p:cNvSpPr/>
          <p:nvPr userDrawn="1"/>
        </p:nvSpPr>
        <p:spPr>
          <a:xfrm>
            <a:off x="894735" y="0"/>
            <a:ext cx="8242227" cy="4241009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F3BA8A48-829D-4024-82D1-DA5F8CA70C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137401" y="2748261"/>
            <a:ext cx="6858000" cy="1393895"/>
          </a:xfrm>
          <a:prstGeom prst="rect">
            <a:avLst/>
          </a:prstGeom>
        </p:spPr>
        <p:txBody>
          <a:bodyPr lIns="36000" tIns="36000" rIns="36000" bIns="3600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95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SUPER TITRE DES CHAPITRES</a:t>
            </a:r>
            <a:br>
              <a:rPr lang="fr-FR" dirty="0"/>
            </a:br>
            <a:r>
              <a:rPr lang="fr-FR" dirty="0"/>
              <a:t>SUR PLUSIEURS LIGNES</a:t>
            </a:r>
            <a:br>
              <a:rPr lang="fr-FR" dirty="0"/>
            </a:br>
            <a:r>
              <a:rPr lang="fr-FR" dirty="0"/>
              <a:t>SI NÉCESSAIRE</a:t>
            </a:r>
            <a:endParaRPr lang="en-US" dirty="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C5814A76-7706-40B6-A829-AA1B102518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1" y="174932"/>
            <a:ext cx="409494" cy="35925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B73C35D6-D349-44AA-A462-C042E956B4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95" y="175342"/>
            <a:ext cx="900000" cy="35122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F40A734-7466-4F27-B1F7-46A243F1127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4770" y="-1"/>
            <a:ext cx="872192" cy="4241010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0FB371AD-3490-49CC-B350-25421A726CB3}"/>
              </a:ext>
            </a:extLst>
          </p:cNvPr>
          <p:cNvCxnSpPr>
            <a:cxnSpLocks/>
          </p:cNvCxnSpPr>
          <p:nvPr userDrawn="1"/>
        </p:nvCxnSpPr>
        <p:spPr>
          <a:xfrm>
            <a:off x="1949265" y="2800350"/>
            <a:ext cx="0" cy="1773789"/>
          </a:xfrm>
          <a:prstGeom prst="line">
            <a:avLst/>
          </a:prstGeom>
          <a:ln w="762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959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BC2049-40AC-464B-A9D6-C7176E42C55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09624" y="1277957"/>
            <a:ext cx="3452809" cy="2327557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spcAft>
                <a:spcPts val="900"/>
              </a:spcAft>
              <a:buNone/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spcAft>
                <a:spcPts val="900"/>
              </a:spcAft>
              <a:buNone/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spcAft>
                <a:spcPts val="700"/>
              </a:spcAft>
              <a:buNone/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spcAft>
                <a:spcPts val="900"/>
              </a:spcAft>
              <a:buNone/>
              <a:defRPr sz="8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0" indent="0">
              <a:spcBef>
                <a:spcPts val="0"/>
              </a:spcBef>
              <a:spcAft>
                <a:spcPts val="1600"/>
              </a:spcAft>
              <a:buNone/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0" indent="0">
              <a:spcBef>
                <a:spcPts val="0"/>
              </a:spcBef>
              <a:spcAft>
                <a:spcPts val="200"/>
              </a:spcAft>
              <a:buNone/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7pPr>
          </a:lstStyle>
          <a:p>
            <a:pPr lvl="0"/>
            <a:r>
              <a:rPr lang="fr-FR" dirty="0"/>
              <a:t>TITRE principal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15 pt noir</a:t>
            </a:r>
          </a:p>
          <a:p>
            <a:pPr lvl="1"/>
            <a:r>
              <a:rPr lang="fr-FR" dirty="0"/>
              <a:t>TITRE principal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12pt noir</a:t>
            </a:r>
          </a:p>
          <a:p>
            <a:pPr lvl="2"/>
            <a:r>
              <a:rPr lang="fr-FR" dirty="0"/>
              <a:t>TITRE principal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10pt noir</a:t>
            </a:r>
          </a:p>
          <a:p>
            <a:pPr lvl="3"/>
            <a:r>
              <a:rPr lang="fr-FR" dirty="0"/>
              <a:t>TITRE principal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9pt noir</a:t>
            </a:r>
          </a:p>
          <a:p>
            <a:pPr lvl="4"/>
            <a:r>
              <a:rPr lang="fr-FR" dirty="0"/>
              <a:t>TITRE principal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8pt noir</a:t>
            </a:r>
          </a:p>
          <a:p>
            <a:pPr lvl="5"/>
            <a:r>
              <a:rPr lang="fr-FR" dirty="0" err="1"/>
              <a:t>Chapo</a:t>
            </a:r>
            <a:r>
              <a:rPr lang="fr-FR" dirty="0"/>
              <a:t>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8 pt noir</a:t>
            </a:r>
          </a:p>
          <a:p>
            <a:pPr lvl="6"/>
            <a:r>
              <a:rPr lang="fr-FR" dirty="0"/>
              <a:t>texte standard </a:t>
            </a:r>
            <a:r>
              <a:rPr lang="fr-FR" dirty="0" err="1"/>
              <a:t>arial</a:t>
            </a:r>
            <a:r>
              <a:rPr lang="fr-FR" dirty="0"/>
              <a:t> 7pt noir</a:t>
            </a:r>
          </a:p>
          <a:p>
            <a:pPr lvl="6"/>
            <a:r>
              <a:rPr lang="fr-FR" dirty="0" err="1"/>
              <a:t>Henihita</a:t>
            </a:r>
            <a:r>
              <a:rPr lang="fr-FR" dirty="0"/>
              <a:t> </a:t>
            </a:r>
            <a:r>
              <a:rPr lang="fr-FR" dirty="0" err="1"/>
              <a:t>tquatem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repudia</a:t>
            </a:r>
            <a:r>
              <a:rPr lang="fr-FR" dirty="0"/>
              <a:t> </a:t>
            </a:r>
            <a:r>
              <a:rPr lang="fr-FR" dirty="0" err="1"/>
              <a:t>veles</a:t>
            </a:r>
            <a:r>
              <a:rPr lang="fr-FR" dirty="0"/>
              <a:t> et, </a:t>
            </a:r>
            <a:r>
              <a:rPr lang="fr-FR" dirty="0" err="1"/>
              <a:t>comnim</a:t>
            </a:r>
            <a:r>
              <a:rPr lang="fr-FR" dirty="0"/>
              <a:t> et lia </a:t>
            </a:r>
            <a:r>
              <a:rPr lang="fr-FR" dirty="0" err="1"/>
              <a:t>doluptas</a:t>
            </a:r>
            <a:r>
              <a:rPr lang="fr-FR" dirty="0"/>
              <a:t> </a:t>
            </a:r>
            <a:r>
              <a:rPr lang="fr-FR" dirty="0" err="1"/>
              <a:t>molore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occus</a:t>
            </a:r>
            <a:r>
              <a:rPr lang="fr-FR" dirty="0"/>
              <a:t> </a:t>
            </a:r>
            <a:r>
              <a:rPr lang="fr-FR" dirty="0" err="1"/>
              <a:t>moditas</a:t>
            </a:r>
            <a:r>
              <a:rPr lang="fr-FR" dirty="0"/>
              <a:t> </a:t>
            </a:r>
            <a:r>
              <a:rPr lang="fr-FR" dirty="0" err="1"/>
              <a:t>adis</a:t>
            </a:r>
            <a:r>
              <a:rPr lang="fr-FR" dirty="0"/>
              <a:t> </a:t>
            </a:r>
            <a:r>
              <a:rPr lang="fr-FR" dirty="0" err="1"/>
              <a:t>evendae</a:t>
            </a:r>
            <a:r>
              <a:rPr lang="fr-FR" dirty="0"/>
              <a:t> nos </a:t>
            </a:r>
            <a:r>
              <a:rPr lang="fr-FR" dirty="0" err="1"/>
              <a:t>intur</a:t>
            </a:r>
            <a:r>
              <a:rPr lang="fr-FR" dirty="0"/>
              <a:t> mo </a:t>
            </a:r>
            <a:r>
              <a:rPr lang="fr-FR" dirty="0" err="1"/>
              <a:t>doluptaquas</a:t>
            </a:r>
            <a:r>
              <a:rPr lang="fr-FR" dirty="0"/>
              <a:t> </a:t>
            </a:r>
            <a:r>
              <a:rPr lang="fr-FR" dirty="0" err="1"/>
              <a:t>autectem</a:t>
            </a:r>
            <a:r>
              <a:rPr lang="fr-FR" dirty="0"/>
              <a:t> </a:t>
            </a:r>
            <a:r>
              <a:rPr lang="fr-FR" dirty="0" err="1"/>
              <a:t>haribus</a:t>
            </a:r>
            <a:r>
              <a:rPr lang="fr-FR" dirty="0"/>
              <a:t> </a:t>
            </a:r>
            <a:r>
              <a:rPr lang="fr-FR" dirty="0" err="1"/>
              <a:t>dipsa</a:t>
            </a:r>
            <a:r>
              <a:rPr lang="fr-FR" dirty="0"/>
              <a:t> </a:t>
            </a:r>
            <a:r>
              <a:rPr lang="fr-FR" dirty="0" err="1"/>
              <a:t>comnis</a:t>
            </a:r>
            <a:r>
              <a:rPr lang="fr-FR" dirty="0"/>
              <a:t> el </a:t>
            </a:r>
            <a:r>
              <a:rPr lang="fr-FR" dirty="0" err="1"/>
              <a:t>moluptatiore</a:t>
            </a:r>
            <a:r>
              <a:rPr lang="fr-FR" dirty="0"/>
              <a:t> cum </a:t>
            </a:r>
            <a:r>
              <a:rPr lang="fr-FR" dirty="0" err="1"/>
              <a:t>nihitior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quissin</a:t>
            </a:r>
            <a:r>
              <a:rPr lang="fr-FR" dirty="0"/>
              <a:t>. </a:t>
            </a:r>
          </a:p>
        </p:txBody>
      </p:sp>
      <p:sp>
        <p:nvSpPr>
          <p:cNvPr id="36" name="Espace réservé du contenu 2">
            <a:extLst>
              <a:ext uri="{FF2B5EF4-FFF2-40B4-BE49-F238E27FC236}">
                <a16:creationId xmlns:a16="http://schemas.microsoft.com/office/drawing/2014/main" id="{7A75B466-4BAA-42A3-8790-DB408A7346F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519612" y="1279566"/>
            <a:ext cx="3367088" cy="2192977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spcAft>
                <a:spcPts val="900"/>
              </a:spcAft>
              <a:buNone/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spcAft>
                <a:spcPts val="900"/>
              </a:spcAft>
              <a:buNone/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spcAft>
                <a:spcPts val="700"/>
              </a:spcAft>
              <a:buNone/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spcAft>
                <a:spcPts val="900"/>
              </a:spcAft>
              <a:buNone/>
              <a:defRPr sz="8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0" indent="0">
              <a:spcBef>
                <a:spcPts val="0"/>
              </a:spcBef>
              <a:spcAft>
                <a:spcPts val="1600"/>
              </a:spcAft>
              <a:buNone/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0" indent="0">
              <a:spcBef>
                <a:spcPts val="0"/>
              </a:spcBef>
              <a:spcAft>
                <a:spcPts val="200"/>
              </a:spcAft>
              <a:buFont typeface="Arial" panose="020B0604020202020204" pitchFamily="34" charset="0"/>
              <a:buNone/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0" indent="-72000">
              <a:spcBef>
                <a:spcPts val="0"/>
              </a:spcBef>
              <a:spcAft>
                <a:spcPts val="600"/>
              </a:spcAft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8pPr>
          </a:lstStyle>
          <a:p>
            <a:pPr lvl="1"/>
            <a:r>
              <a:rPr lang="fr-FR" dirty="0"/>
              <a:t>Liste</a:t>
            </a:r>
          </a:p>
          <a:p>
            <a:pPr lvl="5"/>
            <a:r>
              <a:rPr lang="fr-FR" dirty="0" err="1"/>
              <a:t>Chapo</a:t>
            </a:r>
            <a:r>
              <a:rPr lang="fr-FR" dirty="0"/>
              <a:t>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8 pt </a:t>
            </a:r>
            <a:r>
              <a:rPr lang="fr-FR" dirty="0" err="1"/>
              <a:t>Voluptatusam</a:t>
            </a:r>
            <a:r>
              <a:rPr lang="fr-FR" dirty="0"/>
              <a:t> </a:t>
            </a:r>
            <a:r>
              <a:rPr lang="fr-FR" dirty="0" err="1"/>
              <a:t>conse</a:t>
            </a:r>
            <a:r>
              <a:rPr lang="fr-FR" dirty="0"/>
              <a:t> </a:t>
            </a:r>
            <a:r>
              <a:rPr lang="fr-FR" dirty="0" err="1"/>
              <a:t>parum</a:t>
            </a:r>
            <a:r>
              <a:rPr lang="fr-FR" dirty="0"/>
              <a:t> ut </a:t>
            </a:r>
            <a:r>
              <a:rPr lang="fr-FR" dirty="0" err="1"/>
              <a:t>fuga</a:t>
            </a:r>
            <a:r>
              <a:rPr lang="fr-FR" dirty="0"/>
              <a:t>. </a:t>
            </a:r>
            <a:r>
              <a:rPr lang="fr-FR" dirty="0" err="1"/>
              <a:t>Itatis</a:t>
            </a:r>
            <a:r>
              <a:rPr lang="fr-FR" dirty="0"/>
              <a:t> </a:t>
            </a:r>
            <a:r>
              <a:rPr lang="fr-FR" dirty="0" err="1"/>
              <a:t>sandis</a:t>
            </a:r>
            <a:r>
              <a:rPr lang="fr-FR" dirty="0"/>
              <a:t> re </a:t>
            </a:r>
            <a:r>
              <a:rPr lang="fr-FR" dirty="0" err="1"/>
              <a:t>pre</a:t>
            </a:r>
            <a:r>
              <a:rPr lang="fr-FR" dirty="0"/>
              <a:t> </a:t>
            </a:r>
            <a:r>
              <a:rPr lang="fr-FR" dirty="0" err="1"/>
              <a:t>eos</a:t>
            </a:r>
            <a:r>
              <a:rPr lang="fr-FR" dirty="0"/>
              <a:t> </a:t>
            </a:r>
            <a:r>
              <a:rPr lang="fr-FR" dirty="0" err="1"/>
              <a:t>aut</a:t>
            </a:r>
            <a:r>
              <a:rPr lang="fr-FR" dirty="0"/>
              <a:t> qui </a:t>
            </a:r>
            <a:r>
              <a:rPr lang="fr-FR" dirty="0" err="1"/>
              <a:t>nim</a:t>
            </a:r>
            <a:r>
              <a:rPr lang="fr-FR" dirty="0"/>
              <a:t> </a:t>
            </a:r>
            <a:r>
              <a:rPr lang="fr-FR" dirty="0" err="1"/>
              <a:t>reperum</a:t>
            </a:r>
            <a:r>
              <a:rPr lang="fr-FR" dirty="0"/>
              <a:t> </a:t>
            </a:r>
            <a:r>
              <a:rPr lang="fr-FR" dirty="0" err="1"/>
              <a:t>fugitatur</a:t>
            </a:r>
            <a:r>
              <a:rPr lang="fr-FR" dirty="0"/>
              <a:t> </a:t>
            </a:r>
            <a:r>
              <a:rPr lang="fr-FR" dirty="0" err="1"/>
              <a:t>magnimos</a:t>
            </a:r>
            <a:r>
              <a:rPr lang="fr-FR" dirty="0"/>
              <a:t> </a:t>
            </a:r>
            <a:r>
              <a:rPr lang="fr-FR" dirty="0" err="1"/>
              <a:t>restionseque</a:t>
            </a:r>
            <a:r>
              <a:rPr lang="fr-FR" dirty="0"/>
              <a:t> </a:t>
            </a:r>
            <a:r>
              <a:rPr lang="fr-FR" dirty="0" err="1"/>
              <a:t>siminciunt</a:t>
            </a:r>
            <a:r>
              <a:rPr lang="fr-FR" dirty="0"/>
              <a:t> </a:t>
            </a:r>
            <a:r>
              <a:rPr lang="fr-FR" dirty="0" err="1"/>
              <a:t>aliquodipsam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eataspellaut</a:t>
            </a:r>
            <a:r>
              <a:rPr lang="fr-FR" dirty="0"/>
              <a:t> </a:t>
            </a:r>
            <a:r>
              <a:rPr lang="fr-FR" dirty="0" err="1"/>
              <a:t>poreicatem</a:t>
            </a:r>
            <a:r>
              <a:rPr lang="fr-FR" dirty="0"/>
              <a:t> </a:t>
            </a:r>
            <a:r>
              <a:rPr lang="fr-FR" dirty="0" err="1"/>
              <a:t>quae</a:t>
            </a:r>
            <a:r>
              <a:rPr lang="fr-FR" dirty="0"/>
              <a:t>. </a:t>
            </a:r>
          </a:p>
          <a:p>
            <a:pPr lvl="7"/>
            <a:r>
              <a:rPr lang="fr-FR" dirty="0"/>
              <a:t>texte standard </a:t>
            </a:r>
            <a:r>
              <a:rPr lang="fr-FR" dirty="0" err="1"/>
              <a:t>arial</a:t>
            </a:r>
            <a:r>
              <a:rPr lang="fr-FR" dirty="0"/>
              <a:t> 20 pt noir interlignage 36 pt</a:t>
            </a:r>
          </a:p>
          <a:p>
            <a:pPr lvl="7"/>
            <a:r>
              <a:rPr lang="fr-FR" dirty="0" err="1"/>
              <a:t>Comnim</a:t>
            </a:r>
            <a:r>
              <a:rPr lang="fr-FR" dirty="0"/>
              <a:t> et lia </a:t>
            </a:r>
            <a:r>
              <a:rPr lang="fr-FR" dirty="0" err="1"/>
              <a:t>doluptas</a:t>
            </a:r>
            <a:r>
              <a:rPr lang="fr-FR" dirty="0"/>
              <a:t> </a:t>
            </a:r>
            <a:r>
              <a:rPr lang="fr-FR" dirty="0" err="1"/>
              <a:t>molore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 </a:t>
            </a:r>
            <a:r>
              <a:rPr lang="fr-FR" dirty="0" err="1"/>
              <a:t>occus</a:t>
            </a:r>
            <a:r>
              <a:rPr lang="fr-FR" dirty="0"/>
              <a:t> </a:t>
            </a:r>
            <a:endParaRPr lang="pt-BR" dirty="0"/>
          </a:p>
          <a:p>
            <a:pPr lvl="7"/>
            <a:r>
              <a:rPr lang="pt-BR" dirty="0"/>
              <a:t>Moditas adis evendae </a:t>
            </a:r>
          </a:p>
          <a:p>
            <a:pPr lvl="7"/>
            <a:r>
              <a:rPr lang="pt-BR" dirty="0"/>
              <a:t>Nos intur mo doluptaquas autectem</a:t>
            </a:r>
          </a:p>
          <a:p>
            <a:pPr lvl="1"/>
            <a:r>
              <a:rPr lang="fr-FR" dirty="0"/>
              <a:t>Exergue</a:t>
            </a:r>
          </a:p>
          <a:p>
            <a:pPr lvl="6"/>
            <a:r>
              <a:rPr lang="fr-FR" dirty="0"/>
              <a:t>texte standard </a:t>
            </a:r>
            <a:r>
              <a:rPr lang="fr-FR" dirty="0" err="1"/>
              <a:t>arial</a:t>
            </a:r>
            <a:r>
              <a:rPr lang="fr-FR" dirty="0"/>
              <a:t> 8 pt noir </a:t>
            </a:r>
            <a:r>
              <a:rPr lang="fr-FR" dirty="0" err="1"/>
              <a:t>Henihita</a:t>
            </a:r>
            <a:r>
              <a:rPr lang="fr-FR" dirty="0"/>
              <a:t> </a:t>
            </a:r>
            <a:r>
              <a:rPr lang="fr-FR" dirty="0" err="1"/>
              <a:t>tquatem</a:t>
            </a:r>
            <a:r>
              <a:rPr lang="fr-FR" dirty="0"/>
              <a:t> </a:t>
            </a:r>
            <a:r>
              <a:rPr lang="fr-FR" dirty="0" err="1"/>
              <a:t>eum</a:t>
            </a:r>
            <a:r>
              <a:rPr lang="fr-FR" dirty="0"/>
              <a:t> </a:t>
            </a:r>
            <a:r>
              <a:rPr lang="fr-FR" dirty="0" err="1"/>
              <a:t>repudia</a:t>
            </a:r>
            <a:r>
              <a:rPr lang="fr-FR" dirty="0"/>
              <a:t> </a:t>
            </a:r>
            <a:r>
              <a:rPr lang="fr-FR" dirty="0" err="1"/>
              <a:t>veles</a:t>
            </a:r>
            <a:r>
              <a:rPr lang="fr-FR" dirty="0"/>
              <a:t> et, </a:t>
            </a:r>
            <a:r>
              <a:rPr lang="fr-FR" dirty="0" err="1"/>
              <a:t>comnim</a:t>
            </a:r>
            <a:r>
              <a:rPr lang="fr-FR" dirty="0"/>
              <a:t> et </a:t>
            </a:r>
            <a:r>
              <a:rPr lang="fr-FR" dirty="0" err="1"/>
              <a:t>autectem</a:t>
            </a:r>
            <a:r>
              <a:rPr lang="fr-FR" dirty="0"/>
              <a:t> </a:t>
            </a:r>
            <a:r>
              <a:rPr lang="fr-FR" dirty="0" err="1"/>
              <a:t>haribus</a:t>
            </a:r>
            <a:r>
              <a:rPr lang="fr-FR" dirty="0"/>
              <a:t> </a:t>
            </a:r>
            <a:r>
              <a:rPr lang="fr-FR" dirty="0" err="1"/>
              <a:t>dipsa</a:t>
            </a:r>
            <a:endParaRPr lang="fr-FR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2F85AC0-326B-49BA-B9D5-0440DCF3DB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49446" y="4840044"/>
            <a:ext cx="3219648" cy="274097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algn="l">
              <a:defRPr sz="67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b="1" cap="all" dirty="0"/>
              <a:t>Que faire si vous n’avez pas reçu de proposition d’admission ?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4C1756EB-5497-4029-946A-F3E7A3BA2FB6}"/>
              </a:ext>
            </a:extLst>
          </p:cNvPr>
          <p:cNvCxnSpPr/>
          <p:nvPr userDrawn="1"/>
        </p:nvCxnSpPr>
        <p:spPr>
          <a:xfrm>
            <a:off x="627036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FE36B387-B797-4A4A-AD08-BBDE156A99AD}"/>
              </a:ext>
            </a:extLst>
          </p:cNvPr>
          <p:cNvCxnSpPr/>
          <p:nvPr userDrawn="1"/>
        </p:nvCxnSpPr>
        <p:spPr>
          <a:xfrm>
            <a:off x="320551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texte 22">
            <a:extLst>
              <a:ext uri="{FF2B5EF4-FFF2-40B4-BE49-F238E27FC236}">
                <a16:creationId xmlns:a16="http://schemas.microsoft.com/office/drawing/2014/main" id="{3A9E84EB-6F86-40BD-94CA-2C7C04E2CBB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106" y="4839298"/>
            <a:ext cx="237563" cy="274638"/>
          </a:xfrm>
        </p:spPr>
        <p:txBody>
          <a:bodyPr lIns="36000" tIns="36000" rIns="36000" bIns="36000" anchor="ctr" anchorCtr="0">
            <a:noAutofit/>
          </a:bodyPr>
          <a:lstStyle>
            <a:lvl1pPr marL="0" indent="0" algn="ctr">
              <a:buNone/>
              <a:defRPr sz="68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B750CBC1-04FC-48CC-BB9F-8DCC4419FEEE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F25F54B-46CD-488A-8EAC-52E4948D5116}"/>
              </a:ext>
            </a:extLst>
          </p:cNvPr>
          <p:cNvSpPr/>
          <p:nvPr userDrawn="1"/>
        </p:nvSpPr>
        <p:spPr>
          <a:xfrm>
            <a:off x="901773" y="0"/>
            <a:ext cx="8242227" cy="716279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Titre 1">
            <a:extLst>
              <a:ext uri="{FF2B5EF4-FFF2-40B4-BE49-F238E27FC236}">
                <a16:creationId xmlns:a16="http://schemas.microsoft.com/office/drawing/2014/main" id="{FB9A9CA4-BE74-45EF-9824-BF94D5ACD4C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76501" y="162000"/>
            <a:ext cx="6346948" cy="19800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Le super grand titre du programme 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ECCE1E24-EA16-4CDF-948E-E72E553C09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1" y="174932"/>
            <a:ext cx="409494" cy="35925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262301D5-085B-40D4-A6A7-AEF7607ED1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95" y="175342"/>
            <a:ext cx="900000" cy="35122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6C8BAC75-732E-4AAC-A776-CA9C186C600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210" y="0"/>
            <a:ext cx="162752" cy="716279"/>
          </a:xfrm>
          <a:prstGeom prst="rect">
            <a:avLst/>
          </a:prstGeom>
        </p:spPr>
      </p:pic>
      <p:sp>
        <p:nvSpPr>
          <p:cNvPr id="34" name="Espace réservé du texte 43">
            <a:extLst>
              <a:ext uri="{FF2B5EF4-FFF2-40B4-BE49-F238E27FC236}">
                <a16:creationId xmlns:a16="http://schemas.microsoft.com/office/drawing/2014/main" id="{30CA0B02-C01D-4BBB-B24A-4BA042A9DD9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74176" y="416650"/>
            <a:ext cx="6353986" cy="19800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marL="0" indent="0">
              <a:buNone/>
              <a:defRPr lang="fr-FR" sz="1000" b="1" i="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Un sous titre qui explicite dans tous les détails le contenu de cette belle présentation</a:t>
            </a:r>
          </a:p>
        </p:txBody>
      </p:sp>
    </p:spTree>
    <p:extLst>
      <p:ext uri="{BB962C8B-B14F-4D97-AF65-F5344CB8AC3E}">
        <p14:creationId xmlns:p14="http://schemas.microsoft.com/office/powerpoint/2010/main" val="1913962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335BC9-90CA-4D99-BD34-36BED7BDC2F6}"/>
              </a:ext>
            </a:extLst>
          </p:cNvPr>
          <p:cNvSpPr/>
          <p:nvPr userDrawn="1"/>
        </p:nvSpPr>
        <p:spPr>
          <a:xfrm>
            <a:off x="901773" y="0"/>
            <a:ext cx="8242227" cy="716279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AD820AC-4392-4C32-BCEE-2B95153F58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76501" y="161579"/>
            <a:ext cx="6346948" cy="19800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err="1"/>
              <a:t>Parcoursup</a:t>
            </a:r>
            <a:r>
              <a:rPr lang="fr-FR" dirty="0"/>
              <a:t> ? Facile 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602CAB-C260-49EF-A41F-7EFE3EAD46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1" y="174932"/>
            <a:ext cx="409494" cy="35925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AF8FFCB9-AE1D-42FB-926A-0308B7DBB5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95" y="175342"/>
            <a:ext cx="900000" cy="35122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7118F08-1131-4C49-9DDC-EC221F7BCD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210" y="0"/>
            <a:ext cx="162752" cy="716279"/>
          </a:xfrm>
          <a:prstGeom prst="rect">
            <a:avLst/>
          </a:prstGeom>
        </p:spPr>
      </p:pic>
      <p:sp>
        <p:nvSpPr>
          <p:cNvPr id="13" name="Espace réservé du texte 43">
            <a:extLst>
              <a:ext uri="{FF2B5EF4-FFF2-40B4-BE49-F238E27FC236}">
                <a16:creationId xmlns:a16="http://schemas.microsoft.com/office/drawing/2014/main" id="{8A0AEB7A-B5A2-4F5B-ACE5-917ACA09D0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74176" y="416650"/>
            <a:ext cx="6353986" cy="23849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marL="0" indent="0">
              <a:buNone/>
              <a:defRPr lang="fr-FR" sz="1000" b="1" i="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Tuto pédagogique pour les élèves de terminale – 2024</a:t>
            </a:r>
            <a:br>
              <a:rPr lang="fr-FR" dirty="0"/>
            </a:br>
            <a:r>
              <a:rPr lang="fr-FR" dirty="0"/>
              <a:t>souhaitant s’inscrire en 1re année de l’enseignement supérieur</a:t>
            </a:r>
          </a:p>
        </p:txBody>
      </p: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709D8E38-3FE0-466B-A9AA-9C4C08440D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09624" y="1277957"/>
            <a:ext cx="8013822" cy="3266526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buNone/>
              <a:defRPr sz="15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spcAft>
                <a:spcPts val="900"/>
              </a:spcAft>
              <a:buNone/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spcAft>
                <a:spcPts val="900"/>
              </a:spcAft>
              <a:buNone/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spcAft>
                <a:spcPts val="700"/>
              </a:spcAft>
              <a:buNone/>
              <a:defRPr sz="900" b="1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spcAft>
                <a:spcPts val="900"/>
              </a:spcAft>
              <a:buNone/>
              <a:defRPr sz="800" b="1"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0" indent="0">
              <a:spcBef>
                <a:spcPts val="0"/>
              </a:spcBef>
              <a:spcAft>
                <a:spcPts val="1600"/>
              </a:spcAft>
              <a:buNone/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0" indent="0">
              <a:spcBef>
                <a:spcPts val="0"/>
              </a:spcBef>
              <a:spcAft>
                <a:spcPts val="200"/>
              </a:spcAft>
              <a:buNone/>
              <a:defRPr sz="700"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72800" indent="-171450">
              <a:spcAft>
                <a:spcPts val="900"/>
              </a:spcAft>
              <a:buClr>
                <a:srgbClr val="FFD500"/>
              </a:buClr>
              <a:buFont typeface="Wingdings" panose="05000000000000000000" pitchFamily="2" charset="2"/>
              <a:buChar char="§"/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24000" indent="-171450">
              <a:spcAft>
                <a:spcPts val="900"/>
              </a:spcAft>
              <a:buClr>
                <a:srgbClr val="FFD500"/>
              </a:buClr>
              <a:buFont typeface="Courier New" panose="02070309020205020404" pitchFamily="49" charset="0"/>
              <a:buChar char="o"/>
              <a:defRPr sz="1000" b="1"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7"/>
            <a:r>
              <a:rPr lang="fr-FR" dirty="0"/>
              <a:t>Puces niveau 1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12 pt noir</a:t>
            </a:r>
          </a:p>
          <a:p>
            <a:pPr lvl="8"/>
            <a:r>
              <a:rPr lang="fr-FR" dirty="0"/>
              <a:t>Puces niveau 2 </a:t>
            </a:r>
            <a:r>
              <a:rPr lang="fr-FR" dirty="0" err="1"/>
              <a:t>arial</a:t>
            </a:r>
            <a:r>
              <a:rPr lang="fr-FR" dirty="0"/>
              <a:t> </a:t>
            </a:r>
            <a:r>
              <a:rPr lang="fr-FR" dirty="0" err="1"/>
              <a:t>bold</a:t>
            </a:r>
            <a:r>
              <a:rPr lang="fr-FR" dirty="0"/>
              <a:t> 10 pt noir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56E98E6D-6A82-4CC3-94F4-8EDF67D3A562}"/>
              </a:ext>
            </a:extLst>
          </p:cNvPr>
          <p:cNvCxnSpPr/>
          <p:nvPr userDrawn="1"/>
        </p:nvCxnSpPr>
        <p:spPr>
          <a:xfrm>
            <a:off x="627036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1C54A817-F971-43A9-8868-C8EC02801DE5}"/>
              </a:ext>
            </a:extLst>
          </p:cNvPr>
          <p:cNvCxnSpPr/>
          <p:nvPr userDrawn="1"/>
        </p:nvCxnSpPr>
        <p:spPr>
          <a:xfrm>
            <a:off x="320551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space réservé du texte 22">
            <a:extLst>
              <a:ext uri="{FF2B5EF4-FFF2-40B4-BE49-F238E27FC236}">
                <a16:creationId xmlns:a16="http://schemas.microsoft.com/office/drawing/2014/main" id="{D1196686-ED1B-44AE-9BF9-FEEE8AF5D68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106" y="4839298"/>
            <a:ext cx="237563" cy="274638"/>
          </a:xfrm>
        </p:spPr>
        <p:txBody>
          <a:bodyPr lIns="36000" tIns="36000" rIns="36000" bIns="36000" anchor="ctr" anchorCtr="0">
            <a:noAutofit/>
          </a:bodyPr>
          <a:lstStyle>
            <a:lvl1pPr marL="0" indent="0" algn="ctr">
              <a:buNone/>
              <a:defRPr sz="68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B750CBC1-04FC-48CC-BB9F-8DCC4419FEEE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02F85AC0-326B-49BA-B9D5-0440DCF3DB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49446" y="4840044"/>
            <a:ext cx="3219648" cy="274097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algn="l">
              <a:defRPr sz="67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b="1" cap="all" dirty="0"/>
              <a:t>Que faire si vous n’avez pas reçu de proposition d’admission ?</a:t>
            </a:r>
          </a:p>
        </p:txBody>
      </p:sp>
    </p:spTree>
    <p:extLst>
      <p:ext uri="{BB962C8B-B14F-4D97-AF65-F5344CB8AC3E}">
        <p14:creationId xmlns:p14="http://schemas.microsoft.com/office/powerpoint/2010/main" val="336705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1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C3324C75-5541-4ACB-AC2B-11F7A2AA6E60}"/>
              </a:ext>
            </a:extLst>
          </p:cNvPr>
          <p:cNvCxnSpPr/>
          <p:nvPr userDrawn="1"/>
        </p:nvCxnSpPr>
        <p:spPr>
          <a:xfrm>
            <a:off x="627036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DC81F7EF-7B41-499B-9170-0D645DFC7513}"/>
              </a:ext>
            </a:extLst>
          </p:cNvPr>
          <p:cNvCxnSpPr/>
          <p:nvPr userDrawn="1"/>
        </p:nvCxnSpPr>
        <p:spPr>
          <a:xfrm>
            <a:off x="320551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Espace réservé du texte 22">
            <a:extLst>
              <a:ext uri="{FF2B5EF4-FFF2-40B4-BE49-F238E27FC236}">
                <a16:creationId xmlns:a16="http://schemas.microsoft.com/office/drawing/2014/main" id="{5E3A126E-CBE7-40C3-92D0-6D8BB7E1CB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106" y="4839298"/>
            <a:ext cx="237563" cy="274638"/>
          </a:xfrm>
        </p:spPr>
        <p:txBody>
          <a:bodyPr lIns="36000" tIns="36000" rIns="36000" bIns="36000" anchor="ctr" anchorCtr="0">
            <a:noAutofit/>
          </a:bodyPr>
          <a:lstStyle>
            <a:lvl1pPr marL="0" indent="0" algn="ctr">
              <a:buNone/>
              <a:defRPr sz="68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34A4A234-5956-46DB-AC39-C9001DB108BF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F630811-D15E-43BB-A25E-EA5B8D921831}"/>
              </a:ext>
            </a:extLst>
          </p:cNvPr>
          <p:cNvSpPr/>
          <p:nvPr userDrawn="1"/>
        </p:nvSpPr>
        <p:spPr>
          <a:xfrm>
            <a:off x="901773" y="0"/>
            <a:ext cx="8242227" cy="716279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itre 1">
            <a:extLst>
              <a:ext uri="{FF2B5EF4-FFF2-40B4-BE49-F238E27FC236}">
                <a16:creationId xmlns:a16="http://schemas.microsoft.com/office/drawing/2014/main" id="{46A73B02-5174-4DB9-9BDD-2867058506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76501" y="162000"/>
            <a:ext cx="6346948" cy="19800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Le super grand titre du programme 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15437DC7-A76C-4A1F-B540-E32FCB5420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1" y="174932"/>
            <a:ext cx="409494" cy="35925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7AF92EBB-56B0-4E5B-A04A-07F64C3534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95" y="175342"/>
            <a:ext cx="900000" cy="35122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908F8F51-CB53-435F-BC3F-D7BCE16EB5E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4210" y="0"/>
            <a:ext cx="162752" cy="716279"/>
          </a:xfrm>
          <a:prstGeom prst="rect">
            <a:avLst/>
          </a:prstGeom>
        </p:spPr>
      </p:pic>
      <p:sp>
        <p:nvSpPr>
          <p:cNvPr id="35" name="Espace réservé du texte 43">
            <a:extLst>
              <a:ext uri="{FF2B5EF4-FFF2-40B4-BE49-F238E27FC236}">
                <a16:creationId xmlns:a16="http://schemas.microsoft.com/office/drawing/2014/main" id="{67162678-3E53-4266-B346-04BB0884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74176" y="416650"/>
            <a:ext cx="6353986" cy="19800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marL="0" indent="0">
              <a:buNone/>
              <a:defRPr lang="fr-FR" sz="1000" b="1" i="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Un sous titre qui explicite dans tous les détails le contenu de cette belle présentation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2F85AC0-326B-49BA-B9D5-0440DCF3DB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49446" y="4840044"/>
            <a:ext cx="3219648" cy="274097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algn="l">
              <a:defRPr sz="67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b="1" cap="all" dirty="0"/>
              <a:t>Que faire si vous n’avez pas reçu de proposition d’admission ?</a:t>
            </a:r>
          </a:p>
        </p:txBody>
      </p:sp>
    </p:spTree>
    <p:extLst>
      <p:ext uri="{BB962C8B-B14F-4D97-AF65-F5344CB8AC3E}">
        <p14:creationId xmlns:p14="http://schemas.microsoft.com/office/powerpoint/2010/main" val="3921753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F630811-D15E-43BB-A25E-EA5B8D921831}"/>
              </a:ext>
            </a:extLst>
          </p:cNvPr>
          <p:cNvSpPr/>
          <p:nvPr userDrawn="1"/>
        </p:nvSpPr>
        <p:spPr>
          <a:xfrm>
            <a:off x="901773" y="0"/>
            <a:ext cx="8242227" cy="716279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5437DC7-A76C-4A1F-B540-E32FCB5420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551" y="174932"/>
            <a:ext cx="409494" cy="35925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AF92EBB-56B0-4E5B-A04A-07F64C3534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95" y="175342"/>
            <a:ext cx="900000" cy="351220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3324C75-5541-4ACB-AC2B-11F7A2AA6E60}"/>
              </a:ext>
            </a:extLst>
          </p:cNvPr>
          <p:cNvCxnSpPr/>
          <p:nvPr userDrawn="1"/>
        </p:nvCxnSpPr>
        <p:spPr>
          <a:xfrm>
            <a:off x="627036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C81F7EF-7B41-499B-9170-0D645DFC7513}"/>
              </a:ext>
            </a:extLst>
          </p:cNvPr>
          <p:cNvCxnSpPr/>
          <p:nvPr userDrawn="1"/>
        </p:nvCxnSpPr>
        <p:spPr>
          <a:xfrm>
            <a:off x="320551" y="4904509"/>
            <a:ext cx="0" cy="141266"/>
          </a:xfrm>
          <a:prstGeom prst="line">
            <a:avLst/>
          </a:prstGeom>
          <a:ln w="15875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22">
            <a:extLst>
              <a:ext uri="{FF2B5EF4-FFF2-40B4-BE49-F238E27FC236}">
                <a16:creationId xmlns:a16="http://schemas.microsoft.com/office/drawing/2014/main" id="{5E3A126E-CBE7-40C3-92D0-6D8BB7E1CB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54106" y="4839298"/>
            <a:ext cx="237563" cy="274638"/>
          </a:xfrm>
        </p:spPr>
        <p:txBody>
          <a:bodyPr lIns="36000" tIns="36000" rIns="36000" bIns="36000" anchor="ctr" anchorCtr="0">
            <a:noAutofit/>
          </a:bodyPr>
          <a:lstStyle>
            <a:lvl1pPr marL="0" indent="0" algn="ctr">
              <a:buNone/>
              <a:defRPr sz="68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B99ACFA2-9567-4878-9A8C-BAE6027595D0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AAD820AC-4392-4C32-BCEE-2B95153F58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76501" y="161579"/>
            <a:ext cx="6346948" cy="19800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err="1"/>
              <a:t>Parcoursup</a:t>
            </a:r>
            <a:r>
              <a:rPr lang="fr-FR" dirty="0"/>
              <a:t> ? Facile !</a:t>
            </a:r>
          </a:p>
        </p:txBody>
      </p:sp>
      <p:sp>
        <p:nvSpPr>
          <p:cNvPr id="13" name="Espace réservé du texte 43">
            <a:extLst>
              <a:ext uri="{FF2B5EF4-FFF2-40B4-BE49-F238E27FC236}">
                <a16:creationId xmlns:a16="http://schemas.microsoft.com/office/drawing/2014/main" id="{8A0AEB7A-B5A2-4F5B-ACE5-917ACA09D0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74176" y="416650"/>
            <a:ext cx="6353986" cy="238490"/>
          </a:xfrm>
          <a:prstGeom prst="rect">
            <a:avLst/>
          </a:prstGeom>
        </p:spPr>
        <p:txBody>
          <a:bodyPr lIns="36000" tIns="36000" rIns="36000" bIns="36000" anchor="ctr" anchorCtr="0">
            <a:noAutofit/>
          </a:bodyPr>
          <a:lstStyle>
            <a:lvl1pPr marL="0" indent="0">
              <a:buNone/>
              <a:defRPr lang="fr-FR" sz="1000" b="1" i="0" kern="1200" baseline="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Tuto pédagogique pour les élèves de terminale 2024</a:t>
            </a:r>
            <a:br>
              <a:rPr lang="fr-FR" dirty="0"/>
            </a:br>
            <a:r>
              <a:rPr lang="fr-FR" dirty="0"/>
              <a:t>souhaitant s’inscrire en 1re année de l’enseignement supérieur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2F85AC0-326B-49BA-B9D5-0440DCF3DBE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49446" y="4840044"/>
            <a:ext cx="3219648" cy="274097"/>
          </a:xfrm>
          <a:prstGeom prst="rect">
            <a:avLst/>
          </a:prstGeom>
        </p:spPr>
        <p:txBody>
          <a:bodyPr lIns="36000" tIns="36000" rIns="36000" bIns="36000" anchor="ctr" anchorCtr="0"/>
          <a:lstStyle>
            <a:lvl1pPr algn="l">
              <a:defRPr sz="675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b="1" cap="all" dirty="0"/>
              <a:t>Que faire si vous n’avez pas reçu de proposition d’admission ?</a:t>
            </a:r>
          </a:p>
        </p:txBody>
      </p:sp>
    </p:spTree>
    <p:extLst>
      <p:ext uri="{BB962C8B-B14F-4D97-AF65-F5344CB8AC3E}">
        <p14:creationId xmlns:p14="http://schemas.microsoft.com/office/powerpoint/2010/main" val="3068239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36000" tIns="36000" rIns="36000" bIns="36000" rtlCol="0" anchor="ctr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36000" tIns="36000" rIns="36000" bIns="36000" rtlCol="0" anchor="ctr" anchorCtr="0">
            <a:no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265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86" r:id="rId3"/>
    <p:sldLayoutId id="2147483687" r:id="rId4"/>
    <p:sldLayoutId id="2147483688" r:id="rId5"/>
    <p:sldLayoutId id="2147483689" r:id="rId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nisep.fr/" TargetMode="External"/><Relationship Id="rId3" Type="http://schemas.openxmlformats.org/officeDocument/2006/relationships/image" Target="../media/image11.jpeg"/><Relationship Id="rId7" Type="http://schemas.openxmlformats.org/officeDocument/2006/relationships/hyperlink" Target="https://librairie.onisep.fr/" TargetMode="External"/><Relationship Id="rId12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onorientationenligne.fr/" TargetMode="External"/><Relationship Id="rId11" Type="http://schemas.openxmlformats.org/officeDocument/2006/relationships/image" Target="../media/image14.png"/><Relationship Id="rId5" Type="http://schemas.openxmlformats.org/officeDocument/2006/relationships/hyperlink" Target="http://www.onisep.fr/" TargetMode="External"/><Relationship Id="rId10" Type="http://schemas.openxmlformats.org/officeDocument/2006/relationships/hyperlink" Target="http://www.monorientationenligne.fr/qr/index.php" TargetMode="External"/><Relationship Id="rId4" Type="http://schemas.openxmlformats.org/officeDocument/2006/relationships/image" Target="../media/image12.jpe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lycee-avenirs.onisep.fr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hyperlink" Target="https://www.onisep.fr/orientation/l-enseignement-superieur/apres-le-bac-telechargez-le-guide-gratuit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s://www.parcoursup.gouv.fr/" TargetMode="External"/><Relationship Id="rId4" Type="http://schemas.openxmlformats.org/officeDocument/2006/relationships/hyperlink" Target="http://www.onisep.fr/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isep.fr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C16C69F6-0882-4DEF-B883-0C8FAF8BD2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20970" y="2934171"/>
            <a:ext cx="6858000" cy="936104"/>
          </a:xfrm>
        </p:spPr>
        <p:txBody>
          <a:bodyPr/>
          <a:lstStyle/>
          <a:p>
            <a:r>
              <a:rPr lang="fr-FR" cap="all" spc="40" dirty="0"/>
              <a:t>Après LE Bac</a:t>
            </a:r>
            <a:br>
              <a:rPr lang="fr-FR" cap="all" spc="40" dirty="0"/>
            </a:br>
            <a:r>
              <a:rPr lang="fr-FR" sz="1950" cap="all" spc="40" dirty="0">
                <a:solidFill>
                  <a:prstClr val="black"/>
                </a:solidFill>
                <a:ea typeface="+mn-ea"/>
              </a:rPr>
              <a:t>Les voies de formation</a:t>
            </a:r>
            <a:endParaRPr lang="fr-FR" cap="all" spc="40" dirty="0"/>
          </a:p>
        </p:txBody>
      </p:sp>
    </p:spTree>
    <p:extLst>
      <p:ext uri="{BB962C8B-B14F-4D97-AF65-F5344CB8AC3E}">
        <p14:creationId xmlns:p14="http://schemas.microsoft.com/office/powerpoint/2010/main" val="2891896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F0531B1-20C0-240C-27E0-A64AC9416521}"/>
              </a:ext>
            </a:extLst>
          </p:cNvPr>
          <p:cNvSpPr/>
          <p:nvPr/>
        </p:nvSpPr>
        <p:spPr>
          <a:xfrm>
            <a:off x="899995" y="1368000"/>
            <a:ext cx="2412000" cy="216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10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788000" y="1762217"/>
            <a:ext cx="3420000" cy="97462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études en 5 ans ou plus débouchant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 un diplôme d’État ou un diplôme reconnu sur le marché du travail.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candidater, il faut s’inscrire et remplir un dossier sur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 passer un concours d’entrée spécifique.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00000" y="1762217"/>
            <a:ext cx="3420000" cy="246221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ART ET PATRIMOINE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diplôme supérieur </a:t>
            </a:r>
            <a:b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des arts appliqués)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ARCHITECTURE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(diplôme d’État d’architecte)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AUDIOVISUEL, CINÉMA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(diplômes propres aux écoles)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COMMERCE ET MANAGEMENT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master of business administration)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INGÉNIEUR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diplôme d’ingénieur)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INSTITUT D’ÉTUDES POLITIQUES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master d’IEP)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JOURNALISME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(diplômes propres aux écoles)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PARAMÉDICAL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certificat de capacité d’orthophoniste)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VÉTÉRINAIRE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(diplôme d’État de docteur vétérinaire)</a:t>
            </a:r>
            <a:endParaRPr lang="fr-FR" sz="1000" kern="0" dirty="0">
              <a:solidFill>
                <a:sysClr val="windowText" lastClr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9">
            <a:extLst>
              <a:ext uri="{FF2B5EF4-FFF2-40B4-BE49-F238E27FC236}">
                <a16:creationId xmlns:a16="http://schemas.microsoft.com/office/drawing/2014/main" id="{6B252819-56BC-2182-F6A2-3DCE42C8EA55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36000" tIns="36000" rIns="36000" bIns="360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FORMATIONS SPÉCIALISÉES BAC + 5 et plus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0C4CF969-088E-28A5-DF19-A2C4CA956634}"/>
              </a:ext>
            </a:extLst>
          </p:cNvPr>
          <p:cNvSpPr txBox="1">
            <a:spLocks/>
          </p:cNvSpPr>
          <p:nvPr/>
        </p:nvSpPr>
        <p:spPr>
          <a:xfrm>
            <a:off x="6300080" y="207453"/>
            <a:ext cx="2376373" cy="278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b="0"/>
              <a:t>Présentation des formations</a:t>
            </a:r>
            <a:endParaRPr lang="fr-FR" b="0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56B326BA-0B69-6775-D261-D91E8873240E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47">
            <a:extLst>
              <a:ext uri="{FF2B5EF4-FFF2-40B4-BE49-F238E27FC236}">
                <a16:creationId xmlns:a16="http://schemas.microsoft.com/office/drawing/2014/main" id="{08395707-E031-1C35-44FD-B9E82F155107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6" name="Espace réservé du contenu 9">
            <a:extLst>
              <a:ext uri="{FF2B5EF4-FFF2-40B4-BE49-F238E27FC236}">
                <a16:creationId xmlns:a16="http://schemas.microsoft.com/office/drawing/2014/main" id="{4498D623-4282-CD65-52D5-7FC3A7FAFCCB}"/>
              </a:ext>
            </a:extLst>
          </p:cNvPr>
          <p:cNvSpPr txBox="1">
            <a:spLocks/>
          </p:cNvSpPr>
          <p:nvPr/>
        </p:nvSpPr>
        <p:spPr>
          <a:xfrm>
            <a:off x="900000" y="1368000"/>
            <a:ext cx="2556000" cy="2160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Des écoles publiques et privée</a:t>
            </a:r>
          </a:p>
        </p:txBody>
      </p:sp>
      <p:sp>
        <p:nvSpPr>
          <p:cNvPr id="18" name="object 2">
            <a:extLst>
              <a:ext uri="{FF2B5EF4-FFF2-40B4-BE49-F238E27FC236}">
                <a16:creationId xmlns:a16="http://schemas.microsoft.com/office/drawing/2014/main" id="{D146F140-D499-7603-0EBB-177C3B1BE5D3}"/>
              </a:ext>
            </a:extLst>
          </p:cNvPr>
          <p:cNvSpPr/>
          <p:nvPr/>
        </p:nvSpPr>
        <p:spPr>
          <a:xfrm>
            <a:off x="4572001" y="3222203"/>
            <a:ext cx="4570318" cy="1224136"/>
          </a:xfrm>
          <a:custGeom>
            <a:avLst/>
            <a:gdLst/>
            <a:ahLst/>
            <a:cxnLst/>
            <a:rect l="l" t="t" r="r" b="b"/>
            <a:pathLst>
              <a:path w="3903979" h="1871345">
                <a:moveTo>
                  <a:pt x="3903868" y="0"/>
                </a:moveTo>
                <a:lnTo>
                  <a:pt x="130479" y="0"/>
                </a:lnTo>
                <a:lnTo>
                  <a:pt x="89238" y="6854"/>
                </a:lnTo>
                <a:lnTo>
                  <a:pt x="53421" y="25942"/>
                </a:lnTo>
                <a:lnTo>
                  <a:pt x="25175" y="55050"/>
                </a:lnTo>
                <a:lnTo>
                  <a:pt x="6652" y="91963"/>
                </a:lnTo>
                <a:lnTo>
                  <a:pt x="0" y="134467"/>
                </a:lnTo>
                <a:lnTo>
                  <a:pt x="0" y="1736839"/>
                </a:lnTo>
                <a:lnTo>
                  <a:pt x="6652" y="1779337"/>
                </a:lnTo>
                <a:lnTo>
                  <a:pt x="25175" y="1816246"/>
                </a:lnTo>
                <a:lnTo>
                  <a:pt x="53421" y="1845352"/>
                </a:lnTo>
                <a:lnTo>
                  <a:pt x="89238" y="1864439"/>
                </a:lnTo>
                <a:lnTo>
                  <a:pt x="130479" y="1871294"/>
                </a:lnTo>
                <a:lnTo>
                  <a:pt x="3903868" y="1871294"/>
                </a:lnTo>
                <a:lnTo>
                  <a:pt x="3903868" y="0"/>
                </a:lnTo>
                <a:close/>
              </a:path>
            </a:pathLst>
          </a:custGeom>
          <a:solidFill>
            <a:srgbClr val="FFE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rganigramme : Procédé 10">
            <a:extLst>
              <a:ext uri="{FF2B5EF4-FFF2-40B4-BE49-F238E27FC236}">
                <a16:creationId xmlns:a16="http://schemas.microsoft.com/office/drawing/2014/main" id="{0AF29AFE-C0A1-D2E0-9182-E4855F1EBC4B}"/>
              </a:ext>
            </a:extLst>
          </p:cNvPr>
          <p:cNvSpPr/>
          <p:nvPr/>
        </p:nvSpPr>
        <p:spPr>
          <a:xfrm>
            <a:off x="4716000" y="3222203"/>
            <a:ext cx="4019757" cy="1224136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spcAft>
                <a:spcPts val="600"/>
              </a:spcAft>
            </a:pP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ADMISSION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 le bac est nécessaire pour s’inscrire dans ces formations,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concours d’entrée se passent la plupart du temps durant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l’année de terminale.</a:t>
            </a:r>
          </a:p>
        </p:txBody>
      </p:sp>
    </p:spTree>
    <p:extLst>
      <p:ext uri="{BB962C8B-B14F-4D97-AF65-F5344CB8AC3E}">
        <p14:creationId xmlns:p14="http://schemas.microsoft.com/office/powerpoint/2010/main" val="3507513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900000" y="1868570"/>
            <a:ext cx="3967930" cy="210314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ECG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(économique et commerciale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voie générale)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spécialités sciences économiques et sociales / mathématiques / sciences humaines / lettres / langues</a:t>
            </a:r>
          </a:p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ECT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(économique et commerciale voie technologique)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STMG</a:t>
            </a:r>
          </a:p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D1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mène notamment à l’ENS Rennes (droit, économie,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management)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 ou STMG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0000" y="1260000"/>
            <a:ext cx="7525803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Concours communs BCE et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Ecricome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rassemblant de nombreuses écoles de commerce, ENS Paris-Saclay en économie-gestion, École nationale de la statistique et de l’administration économique, Saint-Cyr,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Celsa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certains IEP…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8A386DF2-AEEE-C977-9385-3F5B53138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80" y="207453"/>
            <a:ext cx="2376373" cy="278322"/>
          </a:xfrm>
        </p:spPr>
        <p:txBody>
          <a:bodyPr lIns="0" tIns="0" rIns="0" bIns="0"/>
          <a:lstStyle/>
          <a:p>
            <a:r>
              <a:rPr lang="fr-FR" b="0" dirty="0"/>
              <a:t>Présentation des formations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4C55909-9A22-8A77-238D-0C85EF76DD6F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47">
            <a:extLst>
              <a:ext uri="{FF2B5EF4-FFF2-40B4-BE49-F238E27FC236}">
                <a16:creationId xmlns:a16="http://schemas.microsoft.com/office/drawing/2014/main" id="{BB1C5331-5BB9-DA7C-896B-86E10DBAF00C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3" name="Espace réservé du contenu 9">
            <a:extLst>
              <a:ext uri="{FF2B5EF4-FFF2-40B4-BE49-F238E27FC236}">
                <a16:creationId xmlns:a16="http://schemas.microsoft.com/office/drawing/2014/main" id="{122189CE-A5E8-FBD1-68BE-741F5CA307DD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36000" tIns="36000" rIns="36000" bIns="360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CLASSES PRÉPARATOIRES ÉCONOMIQUES ET COMMERCIALES</a:t>
            </a:r>
            <a:endParaRPr lang="fr-FR" sz="1600" cap="all" spc="10" dirty="0">
              <a:solidFill>
                <a:srgbClr val="0000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9C0CFBC4-95C4-A6C3-D1D2-4838D9FD89B7}"/>
              </a:ext>
            </a:extLst>
          </p:cNvPr>
          <p:cNvSpPr/>
          <p:nvPr/>
        </p:nvSpPr>
        <p:spPr>
          <a:xfrm>
            <a:off x="4867930" y="2880151"/>
            <a:ext cx="4276070" cy="1008112"/>
          </a:xfrm>
          <a:custGeom>
            <a:avLst/>
            <a:gdLst/>
            <a:ahLst/>
            <a:cxnLst/>
            <a:rect l="l" t="t" r="r" b="b"/>
            <a:pathLst>
              <a:path w="3903979" h="1871345">
                <a:moveTo>
                  <a:pt x="3903868" y="0"/>
                </a:moveTo>
                <a:lnTo>
                  <a:pt x="130479" y="0"/>
                </a:lnTo>
                <a:lnTo>
                  <a:pt x="89238" y="6854"/>
                </a:lnTo>
                <a:lnTo>
                  <a:pt x="53421" y="25942"/>
                </a:lnTo>
                <a:lnTo>
                  <a:pt x="25175" y="55050"/>
                </a:lnTo>
                <a:lnTo>
                  <a:pt x="6652" y="91963"/>
                </a:lnTo>
                <a:lnTo>
                  <a:pt x="0" y="134467"/>
                </a:lnTo>
                <a:lnTo>
                  <a:pt x="0" y="1736839"/>
                </a:lnTo>
                <a:lnTo>
                  <a:pt x="6652" y="1779337"/>
                </a:lnTo>
                <a:lnTo>
                  <a:pt x="25175" y="1816246"/>
                </a:lnTo>
                <a:lnTo>
                  <a:pt x="53421" y="1845352"/>
                </a:lnTo>
                <a:lnTo>
                  <a:pt x="89238" y="1864439"/>
                </a:lnTo>
                <a:lnTo>
                  <a:pt x="130479" y="1871294"/>
                </a:lnTo>
                <a:lnTo>
                  <a:pt x="3903868" y="1871294"/>
                </a:lnTo>
                <a:lnTo>
                  <a:pt x="3903868" y="0"/>
                </a:lnTo>
                <a:close/>
              </a:path>
            </a:pathLst>
          </a:custGeom>
          <a:solidFill>
            <a:srgbClr val="FFE0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6" name="Organigramme : Procédé 10">
            <a:extLst>
              <a:ext uri="{FF2B5EF4-FFF2-40B4-BE49-F238E27FC236}">
                <a16:creationId xmlns:a16="http://schemas.microsoft.com/office/drawing/2014/main" id="{55DB5790-6B6A-5BBB-B825-EBFF48BBB064}"/>
              </a:ext>
            </a:extLst>
          </p:cNvPr>
          <p:cNvSpPr/>
          <p:nvPr/>
        </p:nvSpPr>
        <p:spPr>
          <a:xfrm>
            <a:off x="5011929" y="2880151"/>
            <a:ext cx="4019757" cy="100811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spcAft>
                <a:spcPts val="600"/>
              </a:spcAft>
            </a:pP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ECT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Quatre classes accueillent des bacheliers professionnels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3 ans d’études.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C45B2E-5DE7-DD45-C80E-52FB854A8CF3}"/>
              </a:ext>
            </a:extLst>
          </p:cNvPr>
          <p:cNvSpPr/>
          <p:nvPr/>
        </p:nvSpPr>
        <p:spPr>
          <a:xfrm>
            <a:off x="4864976" y="1868569"/>
            <a:ext cx="3967930" cy="46166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D2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mène notamment à l’ENS Paris-Saclay (économie et gestion)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 ou STMG</a:t>
            </a:r>
            <a:endParaRPr lang="fr-FR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0727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12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99999" y="1656000"/>
            <a:ext cx="3384000" cy="256480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LETTRES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(littérature / sciences humaines / langues)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année Lettres Ulm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Lettres Lyon.</a:t>
            </a:r>
          </a:p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LSS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Lettres et sciences sociales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 spécialités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mathématiques / sciences économiques et sociales / histoire / littérature / langues</a:t>
            </a:r>
          </a:p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CHARTES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(histoire / littérature / latin)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Prépare notamment l’entrée à l’École des chartes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à l’École du Louvre.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0000" y="1260000"/>
            <a:ext cx="7525803" cy="15388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Concours des ENS (Ulm, Lyon, Paris-Saclay), École nationale des chartes, Saint-Cyr, écoles supérieures de commerce, IEP...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87999" y="1656000"/>
            <a:ext cx="3384000" cy="197490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SAINT-CYR LETTRES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(littérature / sciences humaines / langues / EPS / mathématiques)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Prépare le concours lettres de l’École spéciale militaire de Saint-Cyr.</a:t>
            </a:r>
          </a:p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ARTS ET DESIGN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(arts / lettres / histoire)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 ou STD2A 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Concours design de l’ENS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Paris-Saclay, écoles nationales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supérieures d’art, écoles d’arts appliqués.</a:t>
            </a:r>
          </a:p>
        </p:txBody>
      </p:sp>
      <p:sp>
        <p:nvSpPr>
          <p:cNvPr id="3" name="Espace réservé du contenu 9">
            <a:extLst>
              <a:ext uri="{FF2B5EF4-FFF2-40B4-BE49-F238E27FC236}">
                <a16:creationId xmlns:a16="http://schemas.microsoft.com/office/drawing/2014/main" id="{37105F5B-20E5-B444-9A97-63F00209667F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CLASSES PRÉPARATOIRES LITTÉRAIRES</a:t>
            </a:r>
            <a:endParaRPr lang="fr-FR" sz="1600" cap="all" spc="10" dirty="0">
              <a:solidFill>
                <a:srgbClr val="0000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39BDA391-58A5-B78F-4239-E6868985D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80" y="207453"/>
            <a:ext cx="2376373" cy="278322"/>
          </a:xfrm>
        </p:spPr>
        <p:txBody>
          <a:bodyPr lIns="0" tIns="0" rIns="0" bIns="0"/>
          <a:lstStyle/>
          <a:p>
            <a:r>
              <a:rPr lang="fr-FR" b="0" dirty="0"/>
              <a:t>Présentation des formations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52B1614-B3D4-DC1C-6C54-DF69950DDD87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47">
            <a:extLst>
              <a:ext uri="{FF2B5EF4-FFF2-40B4-BE49-F238E27FC236}">
                <a16:creationId xmlns:a16="http://schemas.microsoft.com/office/drawing/2014/main" id="{453B52AA-E905-EA02-0EBA-FAD4E5D4F556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</p:spTree>
    <p:extLst>
      <p:ext uri="{BB962C8B-B14F-4D97-AF65-F5344CB8AC3E}">
        <p14:creationId xmlns:p14="http://schemas.microsoft.com/office/powerpoint/2010/main" val="933583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0080" y="207453"/>
            <a:ext cx="2376373" cy="278322"/>
          </a:xfrm>
        </p:spPr>
        <p:txBody>
          <a:bodyPr lIns="0" tIns="0" rIns="0" bIns="0"/>
          <a:lstStyle/>
          <a:p>
            <a:r>
              <a:rPr lang="fr-FR" b="0" dirty="0"/>
              <a:t>Présentation des formations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13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00000" y="1260000"/>
            <a:ext cx="7525803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Concours Mines-Ponts, Centrale-Supélec, Polytechnique,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Cesi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Epita-Ipsa-Esme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INP, Travaux publics,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Arts et Métiers,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Insa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ENS, Saint-Cyr, écoles nationales vétérinaires…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85424" y="1752131"/>
            <a:ext cx="2700000" cy="256480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BCPST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Biologie chimie physique et sciences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la Terre (concours des écoles vétérinaires et d’agronomie).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</a:t>
            </a:r>
          </a:p>
          <a:p>
            <a:pPr marL="171450" lvl="0" indent="-171450">
              <a:spcBef>
                <a:spcPts val="4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MP2I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Mathématiques physique ingénierie et informatique;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année MP, MPI ou PSI.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</a:t>
            </a:r>
          </a:p>
          <a:p>
            <a:pPr marL="171450" lvl="0" indent="-171450">
              <a:spcBef>
                <a:spcPts val="4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MPSI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Mathématiques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physiqueS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sciences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l’ingénieur ;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année MP ou PSI.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00192" y="1752131"/>
            <a:ext cx="2700000" cy="241091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PCSI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Physique chimie et sciences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l’ingénieur ;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année PC ou PSI.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</a:t>
            </a:r>
          </a:p>
          <a:p>
            <a:pPr marL="171450" lvl="0" indent="-171450">
              <a:spcBef>
                <a:spcPts val="4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PTSI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Physique technologie et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sciences de l’ingénieur ;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0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année PT ou PSI.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général</a:t>
            </a:r>
          </a:p>
          <a:p>
            <a:pPr marL="171450" lvl="0" indent="-171450">
              <a:spcBef>
                <a:spcPts val="4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TB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 biologie.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STAV ou STL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endParaRPr lang="fr-FR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9">
            <a:extLst>
              <a:ext uri="{FF2B5EF4-FFF2-40B4-BE49-F238E27FC236}">
                <a16:creationId xmlns:a16="http://schemas.microsoft.com/office/drawing/2014/main" id="{FB5A9EEB-C476-CED4-871F-0B446CEAEA0A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CLASSES PRÉPARATOIRES SCIENTIFIQUES</a:t>
            </a:r>
            <a:endParaRPr lang="fr-FR" sz="1600" cap="all" spc="10" dirty="0">
              <a:solidFill>
                <a:srgbClr val="0000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A444D85C-D62A-48DB-4F5A-863A7AC36FC5}"/>
              </a:ext>
            </a:extLst>
          </p:cNvPr>
          <p:cNvSpPr/>
          <p:nvPr/>
        </p:nvSpPr>
        <p:spPr>
          <a:xfrm>
            <a:off x="5760000" y="3078188"/>
            <a:ext cx="3436908" cy="1800000"/>
          </a:xfrm>
          <a:custGeom>
            <a:avLst/>
            <a:gdLst/>
            <a:ahLst/>
            <a:cxnLst/>
            <a:rect l="l" t="t" r="r" b="b"/>
            <a:pathLst>
              <a:path w="3903979" h="1871345">
                <a:moveTo>
                  <a:pt x="3903868" y="0"/>
                </a:moveTo>
                <a:lnTo>
                  <a:pt x="130479" y="0"/>
                </a:lnTo>
                <a:lnTo>
                  <a:pt x="89238" y="6854"/>
                </a:lnTo>
                <a:lnTo>
                  <a:pt x="53421" y="25942"/>
                </a:lnTo>
                <a:lnTo>
                  <a:pt x="25175" y="55050"/>
                </a:lnTo>
                <a:lnTo>
                  <a:pt x="6652" y="91963"/>
                </a:lnTo>
                <a:lnTo>
                  <a:pt x="0" y="134467"/>
                </a:lnTo>
                <a:lnTo>
                  <a:pt x="0" y="1736839"/>
                </a:lnTo>
                <a:lnTo>
                  <a:pt x="6652" y="1779337"/>
                </a:lnTo>
                <a:lnTo>
                  <a:pt x="25175" y="1816246"/>
                </a:lnTo>
                <a:lnTo>
                  <a:pt x="53421" y="1845352"/>
                </a:lnTo>
                <a:lnTo>
                  <a:pt x="89238" y="1864439"/>
                </a:lnTo>
                <a:lnTo>
                  <a:pt x="130479" y="1871294"/>
                </a:lnTo>
                <a:lnTo>
                  <a:pt x="3903868" y="1871294"/>
                </a:lnTo>
                <a:lnTo>
                  <a:pt x="3903868" y="0"/>
                </a:lnTo>
                <a:close/>
              </a:path>
            </a:pathLst>
          </a:custGeom>
          <a:solidFill>
            <a:srgbClr val="FFE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1A280EEF-BFD5-62FD-904A-7E1C91D6686D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re 47">
            <a:extLst>
              <a:ext uri="{FF2B5EF4-FFF2-40B4-BE49-F238E27FC236}">
                <a16:creationId xmlns:a16="http://schemas.microsoft.com/office/drawing/2014/main" id="{C1400323-3B7F-874D-9A18-3E9F4A66B15A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17B6CC-07A7-BFD9-1B1F-116D86B09166}"/>
              </a:ext>
            </a:extLst>
          </p:cNvPr>
          <p:cNvSpPr/>
          <p:nvPr/>
        </p:nvSpPr>
        <p:spPr>
          <a:xfrm>
            <a:off x="5760000" y="1752131"/>
            <a:ext cx="2700000" cy="102592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TPC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 et physique chimie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STL</a:t>
            </a:r>
          </a:p>
          <a:p>
            <a:pPr marL="171450" lvl="0" indent="-171450">
              <a:spcBef>
                <a:spcPts val="4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TSI</a:t>
            </a:r>
            <a:b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 et sciences industrielles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 STI2D ou STL</a:t>
            </a:r>
          </a:p>
        </p:txBody>
      </p:sp>
      <p:sp>
        <p:nvSpPr>
          <p:cNvPr id="38" name="Organigramme : Procédé 10">
            <a:extLst>
              <a:ext uri="{FF2B5EF4-FFF2-40B4-BE49-F238E27FC236}">
                <a16:creationId xmlns:a16="http://schemas.microsoft.com/office/drawing/2014/main" id="{EC9B9801-4E63-9D2A-7000-851C191C9215}"/>
              </a:ext>
            </a:extLst>
          </p:cNvPr>
          <p:cNvSpPr/>
          <p:nvPr/>
        </p:nvSpPr>
        <p:spPr>
          <a:xfrm>
            <a:off x="5935710" y="3078188"/>
            <a:ext cx="3372297" cy="18000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INFO+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D’AUTRES PRÉPAS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Donnent accès aux écoles d’ingénieurs :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cycles préparatoires communs ;</a:t>
            </a:r>
          </a:p>
          <a:p>
            <a:pPr marL="17145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prépas intégrées.</a:t>
            </a:r>
          </a:p>
          <a:p>
            <a:pPr lvl="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PRÉPA TSI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Trois classes accueillent des bacheliers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professionnels en 3 ans.</a:t>
            </a:r>
          </a:p>
        </p:txBody>
      </p:sp>
    </p:spTree>
    <p:extLst>
      <p:ext uri="{BB962C8B-B14F-4D97-AF65-F5344CB8AC3E}">
        <p14:creationId xmlns:p14="http://schemas.microsoft.com/office/powerpoint/2010/main" val="159637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98300">
            <a:off x="4988284" y="2792704"/>
            <a:ext cx="1224190" cy="175787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105" y="2728788"/>
            <a:ext cx="1226177" cy="17579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6834">
            <a:off x="6863207" y="2803314"/>
            <a:ext cx="1338989" cy="175791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1949511" y="798066"/>
            <a:ext cx="1728932" cy="1384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site 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www.onisep.fr</a:t>
            </a:r>
            <a:endParaRPr lang="fr-FR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52818" y="798065"/>
            <a:ext cx="1728932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service personnalisé sur</a:t>
            </a:r>
            <a:b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www.monorientationenligne.fr</a:t>
            </a:r>
            <a:endParaRPr lang="fr-FR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55286" y="795097"/>
            <a:ext cx="1728932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ouvrages disponibles dans 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la librairie 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l’Onisep</a:t>
            </a:r>
          </a:p>
        </p:txBody>
      </p:sp>
      <p:pic>
        <p:nvPicPr>
          <p:cNvPr id="15" name="Image 14">
            <a:hlinkClick r:id="rId8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511" y="1134726"/>
            <a:ext cx="1636034" cy="1357560"/>
          </a:xfrm>
          <a:prstGeom prst="rect">
            <a:avLst/>
          </a:prstGeom>
        </p:spPr>
      </p:pic>
      <p:pic>
        <p:nvPicPr>
          <p:cNvPr id="16" name="Image 15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267" y="1134726"/>
            <a:ext cx="1636034" cy="1357560"/>
          </a:xfrm>
          <a:prstGeom prst="rect">
            <a:avLst/>
          </a:prstGeom>
        </p:spPr>
      </p:pic>
      <p:pic>
        <p:nvPicPr>
          <p:cNvPr id="17" name="Image 16">
            <a:hlinkClick r:id="rId7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286" y="1134726"/>
            <a:ext cx="1636034" cy="1357560"/>
          </a:xfrm>
          <a:prstGeom prst="rect">
            <a:avLst/>
          </a:prstGeom>
        </p:spPr>
      </p:pic>
      <p:sp>
        <p:nvSpPr>
          <p:cNvPr id="7" name="Sous-titre 1">
            <a:extLst>
              <a:ext uri="{FF2B5EF4-FFF2-40B4-BE49-F238E27FC236}">
                <a16:creationId xmlns:a16="http://schemas.microsoft.com/office/drawing/2014/main" id="{F8C6740E-C334-5EC5-C37C-71AB71B9C67E}"/>
              </a:ext>
            </a:extLst>
          </p:cNvPr>
          <p:cNvSpPr txBox="1">
            <a:spLocks/>
          </p:cNvSpPr>
          <p:nvPr/>
        </p:nvSpPr>
        <p:spPr>
          <a:xfrm>
            <a:off x="2137401" y="2862163"/>
            <a:ext cx="6858000" cy="1305226"/>
          </a:xfrm>
          <a:prstGeom prst="rect">
            <a:avLst/>
          </a:prstGeom>
        </p:spPr>
        <p:txBody>
          <a:bodyPr vert="horz" lIns="36000" tIns="36000" rIns="36000" bIns="36000" rtlCol="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750"/>
              </a:spcBef>
              <a:buFont typeface="Arial" panose="020B0604020202020204" pitchFamily="34" charset="0"/>
              <a:buNone/>
              <a:defRPr sz="195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50"/>
              </a:spcBef>
            </a:pPr>
            <a:r>
              <a:rPr lang="fr-FR" b="0" cap="all" dirty="0"/>
              <a:t>Des publications</a:t>
            </a:r>
          </a:p>
          <a:p>
            <a:pPr>
              <a:spcBef>
                <a:spcPts val="150"/>
              </a:spcBef>
            </a:pPr>
            <a:r>
              <a:rPr lang="fr-FR" b="0" cap="all" dirty="0"/>
              <a:t>pour </a:t>
            </a:r>
            <a:r>
              <a:rPr lang="fr-FR" cap="all" dirty="0"/>
              <a:t>bien choisir</a:t>
            </a:r>
          </a:p>
          <a:p>
            <a:pPr>
              <a:spcBef>
                <a:spcPts val="150"/>
              </a:spcBef>
            </a:pPr>
            <a:r>
              <a:rPr lang="fr-FR" cap="all" dirty="0"/>
              <a:t>son orientation !</a:t>
            </a:r>
          </a:p>
        </p:txBody>
      </p:sp>
    </p:spTree>
    <p:extLst>
      <p:ext uri="{BB962C8B-B14F-4D97-AF65-F5344CB8AC3E}">
        <p14:creationId xmlns:p14="http://schemas.microsoft.com/office/powerpoint/2010/main" val="380375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>
            <a:extLst>
              <a:ext uri="{FF2B5EF4-FFF2-40B4-BE49-F238E27FC236}">
                <a16:creationId xmlns:a16="http://schemas.microsoft.com/office/drawing/2014/main" id="{637AEDE5-B5FE-4F96-8532-B67F0B3096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7401" y="2862163"/>
            <a:ext cx="6858000" cy="1305226"/>
          </a:xfrm>
        </p:spPr>
        <p:txBody>
          <a:bodyPr anchor="ctr" anchorCtr="0"/>
          <a:lstStyle/>
          <a:p>
            <a:pPr>
              <a:spcBef>
                <a:spcPts val="150"/>
              </a:spcBef>
            </a:pPr>
            <a:r>
              <a:rPr lang="fr-FR" cap="all" dirty="0"/>
              <a:t>MERCI</a:t>
            </a:r>
          </a:p>
          <a:p>
            <a:pPr>
              <a:spcBef>
                <a:spcPts val="150"/>
              </a:spcBef>
            </a:pPr>
            <a:r>
              <a:rPr lang="fr-FR" b="0" cap="all" dirty="0"/>
              <a:t>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2280906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05644160-D259-44B3-AB43-CD6862F0D21F}" type="slidenum">
              <a:rPr lang="fr-FR" smtClean="0"/>
              <a:t>2</a:t>
            </a:fld>
            <a:endParaRPr lang="fr-FR" dirty="0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5E3197CC-3995-7B2E-0297-37E754833DC9}"/>
              </a:ext>
            </a:extLst>
          </p:cNvPr>
          <p:cNvSpPr txBox="1">
            <a:spLocks/>
          </p:cNvSpPr>
          <p:nvPr/>
        </p:nvSpPr>
        <p:spPr>
          <a:xfrm>
            <a:off x="6300080" y="207453"/>
            <a:ext cx="2376373" cy="278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b="0" dirty="0"/>
              <a:t>Pour se repérer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D90841C-1516-E841-3CD0-CAAACFDE0B12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re 47">
            <a:extLst>
              <a:ext uri="{FF2B5EF4-FFF2-40B4-BE49-F238E27FC236}">
                <a16:creationId xmlns:a16="http://schemas.microsoft.com/office/drawing/2014/main" id="{8B5544A5-28F5-F63D-2FC6-E610096CC6BC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7" name="Espace réservé du pied de page 5">
            <a:extLst>
              <a:ext uri="{FF2B5EF4-FFF2-40B4-BE49-F238E27FC236}">
                <a16:creationId xmlns:a16="http://schemas.microsoft.com/office/drawing/2014/main" id="{A785889F-E552-581E-6D4D-58AACCB2A0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49446" y="4840044"/>
            <a:ext cx="3219648" cy="274097"/>
          </a:xfrm>
        </p:spPr>
        <p:txBody>
          <a:bodyPr/>
          <a:lstStyle/>
          <a:p>
            <a:r>
              <a:rPr lang="fr-FR" b="1" cap="all" dirty="0"/>
              <a:t>APRÈS LE BAC I 2024 I </a:t>
            </a:r>
          </a:p>
        </p:txBody>
      </p:sp>
      <p:sp>
        <p:nvSpPr>
          <p:cNvPr id="2" name="Espace réservé du contenu 9">
            <a:extLst>
              <a:ext uri="{FF2B5EF4-FFF2-40B4-BE49-F238E27FC236}">
                <a16:creationId xmlns:a16="http://schemas.microsoft.com/office/drawing/2014/main" id="{957F3121-48AD-2980-EDC0-9747948D7719}"/>
              </a:ext>
            </a:extLst>
          </p:cNvPr>
          <p:cNvSpPr txBox="1">
            <a:spLocks/>
          </p:cNvSpPr>
          <p:nvPr/>
        </p:nvSpPr>
        <p:spPr>
          <a:xfrm>
            <a:off x="900000" y="1440000"/>
            <a:ext cx="7177745" cy="2693141"/>
          </a:xfrm>
          <a:prstGeom prst="rect">
            <a:avLst/>
          </a:prstGeom>
        </p:spPr>
        <p:txBody>
          <a:bodyPr lIns="0" tIns="0" rIns="0" bIns="0" anchor="t" anchorCtr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  <a:buClr>
                <a:srgbClr val="E3000B"/>
              </a:buClr>
              <a:buSzPct val="113000"/>
            </a:pPr>
            <a:r>
              <a:rPr lang="fr-FR" sz="1400" b="1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FAIRE APRÈS LE BAC ?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  <a:buClr>
                <a:srgbClr val="E3000B"/>
              </a:buClr>
              <a:buSzPct val="113000"/>
            </a:pPr>
            <a:r>
              <a:rPr lang="fr-FR" sz="1400" b="1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SCHÉMA DES ÉTUDES SUPÉRIEURES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  <a:buClr>
                <a:srgbClr val="E3000B"/>
              </a:buClr>
              <a:buSzPct val="113000"/>
            </a:pPr>
            <a:r>
              <a:rPr lang="fr-FR" sz="1400" b="1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PRÉSENTATION DES FORMATIONS</a:t>
            </a:r>
          </a:p>
        </p:txBody>
      </p:sp>
    </p:spTree>
    <p:extLst>
      <p:ext uri="{BB962C8B-B14F-4D97-AF65-F5344CB8AC3E}">
        <p14:creationId xmlns:p14="http://schemas.microsoft.com/office/powerpoint/2010/main" val="2252504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 descr="Une image contenant texte, capture d’écran, Police, logo&#10;&#10;Description générée automatiquement">
            <a:hlinkClick r:id="rId2"/>
            <a:extLst>
              <a:ext uri="{FF2B5EF4-FFF2-40B4-BE49-F238E27FC236}">
                <a16:creationId xmlns:a16="http://schemas.microsoft.com/office/drawing/2014/main" id="{AF6E0CD4-4BA7-9DA7-F377-4F8707D614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13" y="1818806"/>
            <a:ext cx="3311847" cy="1687197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3903759E-E98B-4227-88BB-42C073C645A8}" type="slidenum">
              <a:rPr lang="fr-FR" smtClean="0"/>
              <a:t>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APRÈS LE BAC I 2024 I 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860000" y="1116000"/>
            <a:ext cx="3706422" cy="1646605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2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S’INFORMER :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UN SITE POUR CONSTRUIRE</a:t>
            </a:r>
            <a:b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SON PROJET D’AVENIR</a:t>
            </a:r>
            <a:endParaRPr lang="fr-FR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espace dédié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accompagner les élèves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dans l’élaboration de leur projet d’orientation.</a:t>
            </a:r>
            <a:endParaRPr lang="fr-FR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OBJECTIFS : </a:t>
            </a:r>
          </a:p>
          <a:p>
            <a:pPr lvl="0">
              <a:spcAft>
                <a:spcPts val="2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Mieux connaître les voies de formation après le bac</a:t>
            </a:r>
          </a:p>
          <a:p>
            <a:pPr lvl="0">
              <a:spcAft>
                <a:spcPts val="2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Favoriser la diversification des vœux</a:t>
            </a:r>
          </a:p>
          <a:p>
            <a:pPr lvl="0">
              <a:spcAft>
                <a:spcPts val="2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Accompagner la prise de décision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923844" y="1143777"/>
            <a:ext cx="3288116" cy="3375764"/>
          </a:xfrm>
          <a:prstGeom prst="roundRect">
            <a:avLst>
              <a:gd name="adj" fmla="val 4180"/>
            </a:avLst>
          </a:prstGeom>
          <a:noFill/>
          <a:ln w="38100">
            <a:solidFill>
              <a:srgbClr val="FF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1080000" y="1239940"/>
            <a:ext cx="2618958" cy="53860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>
              <a:spcAft>
                <a:spcPts val="600"/>
              </a:spcAft>
              <a:buClr>
                <a:srgbClr val="E3000B"/>
              </a:buClr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QUE FAIRE APRÈS LE BAC ?</a:t>
            </a:r>
          </a:p>
          <a:p>
            <a:pPr lvl="0">
              <a:buClr>
                <a:srgbClr val="E3000B"/>
              </a:buClr>
            </a:pP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Consultez le guide </a:t>
            </a:r>
            <a:r>
              <a: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Entrer dans le sup</a:t>
            </a:r>
            <a:endParaRPr lang="fr-FR" sz="9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E3000B"/>
              </a:buClr>
            </a:pP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Disponible sur 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www.onisep.fr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8" name="Image 7">
            <a:hlinkClick r:id="rId5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0" y="3623928"/>
            <a:ext cx="2415180" cy="362277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80000" y="3986118"/>
            <a:ext cx="2618958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lvl="0">
              <a:buClr>
                <a:srgbClr val="E3000B"/>
              </a:buClr>
            </a:pPr>
            <a:r>
              <a:rPr lang="fr-F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la </a:t>
            </a:r>
            <a:r>
              <a:rPr lang="fr-F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plateforme nationale de préinscription 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1</a:t>
            </a:r>
            <a:r>
              <a:rPr lang="fr-FR" sz="9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r>
              <a:rPr lang="fr-FR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année de l’enseignement supérieur en France.</a:t>
            </a:r>
          </a:p>
        </p:txBody>
      </p:sp>
      <p:pic>
        <p:nvPicPr>
          <p:cNvPr id="12" name="Image 11">
            <a:hlinkClick r:id="rId2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921" y="3282763"/>
            <a:ext cx="463297" cy="463297"/>
          </a:xfrm>
          <a:prstGeom prst="rect">
            <a:avLst/>
          </a:prstGeom>
        </p:spPr>
      </p:pic>
      <p:sp>
        <p:nvSpPr>
          <p:cNvPr id="3" name="Titre 47">
            <a:extLst>
              <a:ext uri="{FF2B5EF4-FFF2-40B4-BE49-F238E27FC236}">
                <a16:creationId xmlns:a16="http://schemas.microsoft.com/office/drawing/2014/main" id="{C421F87C-D16D-163F-C4C5-A129408EC0D9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478CF012-8751-B820-ECC9-1790B337CFDF}"/>
              </a:ext>
            </a:extLst>
          </p:cNvPr>
          <p:cNvSpPr txBox="1">
            <a:spLocks/>
          </p:cNvSpPr>
          <p:nvPr/>
        </p:nvSpPr>
        <p:spPr>
          <a:xfrm>
            <a:off x="6300080" y="207453"/>
            <a:ext cx="2376373" cy="278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b="0" dirty="0"/>
              <a:t>Que faire après le bac ?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351D0B2-B145-E331-EAFA-5FB6ECF059E4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 24" descr="Une image contenant texte, capture d’écran, Système d’exploitation&#10;&#10;Description générée automatiquement">
            <a:hlinkClick r:id="rId8"/>
            <a:extLst>
              <a:ext uri="{FF2B5EF4-FFF2-40B4-BE49-F238E27FC236}">
                <a16:creationId xmlns:a16="http://schemas.microsoft.com/office/drawing/2014/main" id="{D2D27BA7-CE8D-3593-D9EE-ACD9D07370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596" y="2922713"/>
            <a:ext cx="24892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6654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3903759E-E98B-4227-88BB-42C073C645A8}" type="slidenum">
              <a:rPr lang="fr-FR" smtClean="0"/>
              <a:t>4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2" t="4223" r="6305" b="5946"/>
          <a:stretch/>
        </p:blipFill>
        <p:spPr>
          <a:xfrm>
            <a:off x="910029" y="779493"/>
            <a:ext cx="7913419" cy="4059805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7CA55E31-C725-0348-0FB0-39A72CADB16F}"/>
              </a:ext>
            </a:extLst>
          </p:cNvPr>
          <p:cNvSpPr txBox="1">
            <a:spLocks/>
          </p:cNvSpPr>
          <p:nvPr/>
        </p:nvSpPr>
        <p:spPr>
          <a:xfrm>
            <a:off x="6300080" y="207453"/>
            <a:ext cx="2376373" cy="278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b="0" dirty="0"/>
              <a:t>Schéma </a:t>
            </a:r>
            <a:br>
              <a:rPr lang="fr-FR" b="0" dirty="0"/>
            </a:br>
            <a:r>
              <a:rPr lang="fr-FR" b="0" dirty="0"/>
              <a:t>des études supérieures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FF86B77-1A25-EB3D-7759-D149984A1D03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47">
            <a:extLst>
              <a:ext uri="{FF2B5EF4-FFF2-40B4-BE49-F238E27FC236}">
                <a16:creationId xmlns:a16="http://schemas.microsoft.com/office/drawing/2014/main" id="{82E5AA96-BCCD-46C1-0FCD-489AE11A2CAF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2" name="Espace réservé du pied de page 5">
            <a:extLst>
              <a:ext uri="{FF2B5EF4-FFF2-40B4-BE49-F238E27FC236}">
                <a16:creationId xmlns:a16="http://schemas.microsoft.com/office/drawing/2014/main" id="{7FE5050F-1E75-4B03-A55D-4509597F925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49446" y="4840044"/>
            <a:ext cx="3219648" cy="274097"/>
          </a:xfrm>
        </p:spPr>
        <p:txBody>
          <a:bodyPr/>
          <a:lstStyle/>
          <a:p>
            <a:r>
              <a:rPr lang="fr-FR" b="1" cap="all" dirty="0"/>
              <a:t>APRÈS LE BAC I 2024 I </a:t>
            </a:r>
          </a:p>
        </p:txBody>
      </p:sp>
    </p:spTree>
    <p:extLst>
      <p:ext uri="{BB962C8B-B14F-4D97-AF65-F5344CB8AC3E}">
        <p14:creationId xmlns:p14="http://schemas.microsoft.com/office/powerpoint/2010/main" val="83606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B6E6A5A-95FE-E709-B352-5F8A3276BD1F}"/>
              </a:ext>
            </a:extLst>
          </p:cNvPr>
          <p:cNvSpPr/>
          <p:nvPr/>
        </p:nvSpPr>
        <p:spPr>
          <a:xfrm>
            <a:off x="900000" y="1368000"/>
            <a:ext cx="1943808" cy="216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5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00000" y="1675646"/>
            <a:ext cx="3383968" cy="228267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études en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ans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lycée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(lycée agricole pour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BTSA)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en école privée.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formation est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sélective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E3000B"/>
              </a:buClr>
              <a:buSzPct val="105000"/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Le rythme de travail est soutenu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(environ 30 h </a:t>
            </a:r>
            <a:b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 cours par semaine).</a:t>
            </a:r>
          </a:p>
          <a:p>
            <a:pPr marL="171450" indent="-171450">
              <a:lnSpc>
                <a:spcPct val="100000"/>
              </a:lnSpc>
              <a:spcAft>
                <a:spcPts val="400"/>
              </a:spcAft>
              <a:buClr>
                <a:srgbClr val="E3000B"/>
              </a:buClr>
              <a:buSzPct val="105000"/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Pas de dépaysement majeur par rapport </a:t>
            </a:r>
            <a:b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à l’année de terminale, mais l’accent est mis </a:t>
            </a:r>
            <a:b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sur la professionnalisation dans un domaine </a:t>
            </a:r>
            <a:b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(8 à 16 semaines de stage en plus des cours théoriques et des TP)</a:t>
            </a:r>
          </a:p>
          <a:p>
            <a:pPr marL="171450" indent="-171450">
              <a:lnSpc>
                <a:spcPct val="100000"/>
              </a:lnSpc>
              <a:buClr>
                <a:srgbClr val="E3000B"/>
              </a:buClr>
              <a:buSzPct val="105000"/>
              <a:buFont typeface="Arial" panose="020B0604020202020204" pitchFamily="34" charset="0"/>
              <a:buChar char="•"/>
            </a:pPr>
            <a:r>
              <a:rPr lang="fr-FR" sz="1000" b="1" kern="0" dirty="0">
                <a:solidFill>
                  <a:sysClr val="windowText" lastClr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diplôme correspond à une cible professionnelle précise répondant aux besoins des entreprises. 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endParaRPr lang="fr-FR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563473" y="1675646"/>
            <a:ext cx="3384000" cy="6924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candidater à cette formation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il faut s’inscrire et remplir un dossier sur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Poursuite d’études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en licence professionnelle, en licence ou en grande école sur concours spécifiques.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044CAC0-A696-F634-FA95-14D5A2DF68D3}"/>
              </a:ext>
            </a:extLst>
          </p:cNvPr>
          <p:cNvSpPr txBox="1">
            <a:spLocks/>
          </p:cNvSpPr>
          <p:nvPr/>
        </p:nvSpPr>
        <p:spPr>
          <a:xfrm>
            <a:off x="6300080" y="207453"/>
            <a:ext cx="2376373" cy="27832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b="0"/>
              <a:t>Présentation des formations</a:t>
            </a:r>
            <a:endParaRPr lang="fr-FR" b="0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DF33CBB-55A8-B99D-13AA-5486900F64C8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47">
            <a:extLst>
              <a:ext uri="{FF2B5EF4-FFF2-40B4-BE49-F238E27FC236}">
                <a16:creationId xmlns:a16="http://schemas.microsoft.com/office/drawing/2014/main" id="{68A85DB3-680B-D7BB-28EC-2AE11BD8ED56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3" name="Espace réservé du contenu 9">
            <a:extLst>
              <a:ext uri="{FF2B5EF4-FFF2-40B4-BE49-F238E27FC236}">
                <a16:creationId xmlns:a16="http://schemas.microsoft.com/office/drawing/2014/main" id="{838CBAF2-42EC-E31C-930D-214F793944AE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</a:t>
            </a:r>
            <a:r>
              <a:rPr lang="fr-FR" sz="1400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(BREVET DE TECHNICIEN SUPÉRIEUR)</a:t>
            </a:r>
          </a:p>
        </p:txBody>
      </p:sp>
      <p:sp>
        <p:nvSpPr>
          <p:cNvPr id="17" name="Espace réservé du contenu 9">
            <a:extLst>
              <a:ext uri="{FF2B5EF4-FFF2-40B4-BE49-F238E27FC236}">
                <a16:creationId xmlns:a16="http://schemas.microsoft.com/office/drawing/2014/main" id="{F6CD2B6D-ED14-639B-051A-D039F4119330}"/>
              </a:ext>
            </a:extLst>
          </p:cNvPr>
          <p:cNvSpPr txBox="1">
            <a:spLocks/>
          </p:cNvSpPr>
          <p:nvPr/>
        </p:nvSpPr>
        <p:spPr>
          <a:xfrm>
            <a:off x="899999" y="1368000"/>
            <a:ext cx="1943809" cy="2160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Environ 120 spécialités</a:t>
            </a: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73667CC2-6B27-5BAC-9642-FC709950CA6C}"/>
              </a:ext>
            </a:extLst>
          </p:cNvPr>
          <p:cNvSpPr/>
          <p:nvPr/>
        </p:nvSpPr>
        <p:spPr>
          <a:xfrm>
            <a:off x="4572001" y="2862163"/>
            <a:ext cx="4570318" cy="1678356"/>
          </a:xfrm>
          <a:custGeom>
            <a:avLst/>
            <a:gdLst/>
            <a:ahLst/>
            <a:cxnLst/>
            <a:rect l="l" t="t" r="r" b="b"/>
            <a:pathLst>
              <a:path w="3903979" h="1871345">
                <a:moveTo>
                  <a:pt x="3903868" y="0"/>
                </a:moveTo>
                <a:lnTo>
                  <a:pt x="130479" y="0"/>
                </a:lnTo>
                <a:lnTo>
                  <a:pt x="89238" y="6854"/>
                </a:lnTo>
                <a:lnTo>
                  <a:pt x="53421" y="25942"/>
                </a:lnTo>
                <a:lnTo>
                  <a:pt x="25175" y="55050"/>
                </a:lnTo>
                <a:lnTo>
                  <a:pt x="6652" y="91963"/>
                </a:lnTo>
                <a:lnTo>
                  <a:pt x="0" y="134467"/>
                </a:lnTo>
                <a:lnTo>
                  <a:pt x="0" y="1736839"/>
                </a:lnTo>
                <a:lnTo>
                  <a:pt x="6652" y="1779337"/>
                </a:lnTo>
                <a:lnTo>
                  <a:pt x="25175" y="1816246"/>
                </a:lnTo>
                <a:lnTo>
                  <a:pt x="53421" y="1845352"/>
                </a:lnTo>
                <a:lnTo>
                  <a:pt x="89238" y="1864439"/>
                </a:lnTo>
                <a:lnTo>
                  <a:pt x="130479" y="1871294"/>
                </a:lnTo>
                <a:lnTo>
                  <a:pt x="3903868" y="1871294"/>
                </a:lnTo>
                <a:lnTo>
                  <a:pt x="3903868" y="0"/>
                </a:lnTo>
                <a:close/>
              </a:path>
            </a:pathLst>
          </a:custGeom>
          <a:solidFill>
            <a:srgbClr val="FFE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rganigramme : Procédé 10">
            <a:extLst>
              <a:ext uri="{FF2B5EF4-FFF2-40B4-BE49-F238E27FC236}">
                <a16:creationId xmlns:a16="http://schemas.microsoft.com/office/drawing/2014/main" id="{EC9B9801-4E63-9D2A-7000-851C191C9215}"/>
              </a:ext>
            </a:extLst>
          </p:cNvPr>
          <p:cNvSpPr/>
          <p:nvPr/>
        </p:nvSpPr>
        <p:spPr>
          <a:xfrm>
            <a:off x="4716000" y="2865024"/>
            <a:ext cx="4019757" cy="1678356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spcAft>
                <a:spcPts val="600"/>
              </a:spcAft>
            </a:pP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existe des mises à niveau pour entrer dans certains BTS.</a:t>
            </a:r>
          </a:p>
          <a:p>
            <a:pPr lvl="0">
              <a:spcBef>
                <a:spcPts val="400"/>
              </a:spcBef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BTS EN 3 ANS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BTS prothésiste-orthésiste et podo-orthésiste se préparent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3 ans au lieu de 2.</a:t>
            </a:r>
          </a:p>
          <a:p>
            <a:pPr lvl="0">
              <a:spcBef>
                <a:spcPts val="400"/>
              </a:spcBef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APPRENTISSAGE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Certains établissements proposent la formation en alternance.</a:t>
            </a:r>
          </a:p>
        </p:txBody>
      </p:sp>
    </p:spTree>
    <p:extLst>
      <p:ext uri="{BB962C8B-B14F-4D97-AF65-F5344CB8AC3E}">
        <p14:creationId xmlns:p14="http://schemas.microsoft.com/office/powerpoint/2010/main" val="3328033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52CEBC5-0438-BCE2-46B3-6EA8B7620C3A}"/>
              </a:ext>
            </a:extLst>
          </p:cNvPr>
          <p:cNvSpPr/>
          <p:nvPr/>
        </p:nvSpPr>
        <p:spPr>
          <a:xfrm>
            <a:off x="900000" y="1368000"/>
            <a:ext cx="1079712" cy="216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6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3" name="Espace réservé du contenu 9">
            <a:extLst>
              <a:ext uri="{FF2B5EF4-FFF2-40B4-BE49-F238E27FC236}">
                <a16:creationId xmlns:a16="http://schemas.microsoft.com/office/drawing/2014/main" id="{C9676E5F-6807-A353-7B9C-7D3916630735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</a:t>
            </a:r>
            <a:r>
              <a:rPr lang="fr-FR" sz="1400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(BACHELOR UNIVERSITAIRE DE TECHNOLOGIE)</a:t>
            </a:r>
            <a:endParaRPr lang="fr-FR" sz="1400" b="1" cap="all" spc="10" dirty="0">
              <a:solidFill>
                <a:srgbClr val="0000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3C7F73D3-81EF-60C4-2F24-352370A59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80" y="207453"/>
            <a:ext cx="2376373" cy="278322"/>
          </a:xfrm>
        </p:spPr>
        <p:txBody>
          <a:bodyPr lIns="0" tIns="0" rIns="0" bIns="0"/>
          <a:lstStyle/>
          <a:p>
            <a:r>
              <a:rPr lang="fr-FR" b="0" dirty="0"/>
              <a:t>Présentation des formations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32ED9F0-9A05-1F48-8B53-92CCD84FD048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47">
            <a:extLst>
              <a:ext uri="{FF2B5EF4-FFF2-40B4-BE49-F238E27FC236}">
                <a16:creationId xmlns:a16="http://schemas.microsoft.com/office/drawing/2014/main" id="{81B7435F-71D3-A4C2-CF7E-FDE7C9B5EC0F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2" name="Espace réservé du contenu 9">
            <a:extLst>
              <a:ext uri="{FF2B5EF4-FFF2-40B4-BE49-F238E27FC236}">
                <a16:creationId xmlns:a16="http://schemas.microsoft.com/office/drawing/2014/main" id="{FA07BEC7-A9F2-9FDD-07A0-2527CC255824}"/>
              </a:ext>
            </a:extLst>
          </p:cNvPr>
          <p:cNvSpPr txBox="1">
            <a:spLocks/>
          </p:cNvSpPr>
          <p:nvPr/>
        </p:nvSpPr>
        <p:spPr>
          <a:xfrm>
            <a:off x="900113" y="1368000"/>
            <a:ext cx="1943809" cy="2160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24 mentions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7B9522-CCEC-07C7-ED2B-DE60FA16B1E6}"/>
              </a:ext>
            </a:extLst>
          </p:cNvPr>
          <p:cNvSpPr/>
          <p:nvPr/>
        </p:nvSpPr>
        <p:spPr>
          <a:xfrm>
            <a:off x="900000" y="1675646"/>
            <a:ext cx="3383968" cy="2154436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études en 3 ans dans un IUT (institut universitaire de technologie).</a:t>
            </a:r>
          </a:p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formation est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sélective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rythme de travail est soutenu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(entre 35 et 40 h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cours par semaine).</a:t>
            </a:r>
          </a:p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: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atteindre la polyvalence dans 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 domaine professionnel.</a:t>
            </a:r>
          </a:p>
          <a:p>
            <a:pPr marL="17145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diplôme permet l’accès direct à l’emploi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(22 à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semaines de stage en entreprise en plus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cours magistraux, des TD et des TP)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mais aussi 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poursuite d’études.</a:t>
            </a:r>
          </a:p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endParaRPr lang="fr-FR" sz="10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561215-CF30-F116-1364-6FAC274259E6}"/>
              </a:ext>
            </a:extLst>
          </p:cNvPr>
          <p:cNvSpPr/>
          <p:nvPr/>
        </p:nvSpPr>
        <p:spPr>
          <a:xfrm>
            <a:off x="4563473" y="1675646"/>
            <a:ext cx="3384000" cy="6924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candidater à cette formation,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faut s’inscrire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remplir un dossier sur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lvl="0" indent="-171450">
              <a:spcAft>
                <a:spcPts val="6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Poursuite d’études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possible en master ou en grande école dans le cadre des admissions parallèles.</a:t>
            </a:r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71444E25-D301-4642-5638-1057A8CAF1B7}"/>
              </a:ext>
            </a:extLst>
          </p:cNvPr>
          <p:cNvSpPr/>
          <p:nvPr/>
        </p:nvSpPr>
        <p:spPr>
          <a:xfrm>
            <a:off x="4572001" y="2862163"/>
            <a:ext cx="4570318" cy="1008112"/>
          </a:xfrm>
          <a:custGeom>
            <a:avLst/>
            <a:gdLst/>
            <a:ahLst/>
            <a:cxnLst/>
            <a:rect l="l" t="t" r="r" b="b"/>
            <a:pathLst>
              <a:path w="3903979" h="1871345">
                <a:moveTo>
                  <a:pt x="3903868" y="0"/>
                </a:moveTo>
                <a:lnTo>
                  <a:pt x="130479" y="0"/>
                </a:lnTo>
                <a:lnTo>
                  <a:pt x="89238" y="6854"/>
                </a:lnTo>
                <a:lnTo>
                  <a:pt x="53421" y="25942"/>
                </a:lnTo>
                <a:lnTo>
                  <a:pt x="25175" y="55050"/>
                </a:lnTo>
                <a:lnTo>
                  <a:pt x="6652" y="91963"/>
                </a:lnTo>
                <a:lnTo>
                  <a:pt x="0" y="134467"/>
                </a:lnTo>
                <a:lnTo>
                  <a:pt x="0" y="1736839"/>
                </a:lnTo>
                <a:lnTo>
                  <a:pt x="6652" y="1779337"/>
                </a:lnTo>
                <a:lnTo>
                  <a:pt x="25175" y="1816246"/>
                </a:lnTo>
                <a:lnTo>
                  <a:pt x="53421" y="1845352"/>
                </a:lnTo>
                <a:lnTo>
                  <a:pt x="89238" y="1864439"/>
                </a:lnTo>
                <a:lnTo>
                  <a:pt x="130479" y="1871294"/>
                </a:lnTo>
                <a:lnTo>
                  <a:pt x="3903868" y="1871294"/>
                </a:lnTo>
                <a:lnTo>
                  <a:pt x="3903868" y="0"/>
                </a:lnTo>
                <a:close/>
              </a:path>
            </a:pathLst>
          </a:custGeom>
          <a:solidFill>
            <a:srgbClr val="FFE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rganigramme : Procédé 10">
            <a:extLst>
              <a:ext uri="{FF2B5EF4-FFF2-40B4-BE49-F238E27FC236}">
                <a16:creationId xmlns:a16="http://schemas.microsoft.com/office/drawing/2014/main" id="{7AC3D893-B0EE-FD42-CB14-B18044D8A2D1}"/>
              </a:ext>
            </a:extLst>
          </p:cNvPr>
          <p:cNvSpPr/>
          <p:nvPr/>
        </p:nvSpPr>
        <p:spPr>
          <a:xfrm>
            <a:off x="4716000" y="2862163"/>
            <a:ext cx="4019757" cy="1008112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spcAft>
                <a:spcPts val="600"/>
              </a:spcAft>
            </a:pP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APPRENTISSAGE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Certains établissements proposent la formation en alternance.</a:t>
            </a:r>
          </a:p>
        </p:txBody>
      </p:sp>
    </p:spTree>
    <p:extLst>
      <p:ext uri="{BB962C8B-B14F-4D97-AF65-F5344CB8AC3E}">
        <p14:creationId xmlns:p14="http://schemas.microsoft.com/office/powerpoint/2010/main" val="2389954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38D170F6-89BB-2690-756D-ABB92D1536DB}"/>
              </a:ext>
            </a:extLst>
          </p:cNvPr>
          <p:cNvSpPr/>
          <p:nvPr/>
        </p:nvSpPr>
        <p:spPr>
          <a:xfrm>
            <a:off x="900000" y="1368000"/>
            <a:ext cx="1079712" cy="216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7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26" name="Rectangle 25"/>
          <p:cNvSpPr/>
          <p:nvPr/>
        </p:nvSpPr>
        <p:spPr>
          <a:xfrm>
            <a:off x="900000" y="1648618"/>
            <a:ext cx="3600000" cy="276998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Bef>
                <a:spcPts val="600"/>
              </a:spcBef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études en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ans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l’université (L1, L2, L3).</a:t>
            </a:r>
          </a:p>
          <a:p>
            <a:pPr marL="171450" indent="-171450">
              <a:spcBef>
                <a:spcPts val="600"/>
              </a:spcBef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formation est </a:t>
            </a:r>
            <a:r>
              <a:rPr lang="fr-FR" sz="1000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sélective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 Autonomie et </a:t>
            </a:r>
            <a:b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organisation personnelles importantes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 à 30 h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cours par semaine).</a:t>
            </a:r>
          </a:p>
          <a:p>
            <a:pPr marL="171450" lvl="0" indent="-171450">
              <a:spcBef>
                <a:spcPts val="6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parcours définis par chaque université.</a:t>
            </a:r>
          </a:p>
          <a:p>
            <a:pPr marL="171450" lvl="0" indent="-171450">
              <a:spcBef>
                <a:spcPts val="600"/>
              </a:spcBef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: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entrer en master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(M1 puis M2).</a:t>
            </a:r>
          </a:p>
          <a:p>
            <a:pPr marL="171450" indent="-171450">
              <a:spcBef>
                <a:spcPts val="600"/>
              </a:spcBef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candidater à cette formation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il faut s’inscrire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remplir un dossier sur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lvl="0" indent="-171450">
              <a:spcBef>
                <a:spcPts val="600"/>
              </a:spcBef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ENSEIGNEMENT </a:t>
            </a:r>
          </a:p>
          <a:p>
            <a:pPr marL="171450" indent="-171450">
              <a:lnSpc>
                <a:spcPct val="100000"/>
              </a:lnSpc>
              <a:spcBef>
                <a:spcPts val="4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La licence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PPPE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(parcours préparatoires au professorat </a:t>
            </a:r>
            <a:b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des écoles).</a:t>
            </a:r>
          </a:p>
          <a:p>
            <a:pPr marL="171450" lvl="0" indent="-171450">
              <a:spcBef>
                <a:spcPts val="600"/>
              </a:spcBef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SANTÉ</a:t>
            </a:r>
          </a:p>
          <a:p>
            <a:pPr marL="171450" indent="-171450">
              <a:spcBef>
                <a:spcPts val="4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Les études de santé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se déroulent à l’université pour </a:t>
            </a:r>
            <a:b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les filières médecine, pharmacie, dentaire et maïeutique.</a:t>
            </a:r>
            <a:endParaRPr lang="fr-FR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367D9572-F7A0-E2EC-49D1-BEDCBB99B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80" y="207453"/>
            <a:ext cx="2376373" cy="278322"/>
          </a:xfrm>
        </p:spPr>
        <p:txBody>
          <a:bodyPr lIns="0" tIns="0" rIns="0" bIns="0"/>
          <a:lstStyle/>
          <a:p>
            <a:r>
              <a:rPr lang="fr-FR" b="0" dirty="0"/>
              <a:t>Présentation des formations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32413B8-3002-2A21-8286-5AFE4BA04877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47">
            <a:extLst>
              <a:ext uri="{FF2B5EF4-FFF2-40B4-BE49-F238E27FC236}">
                <a16:creationId xmlns:a16="http://schemas.microsoft.com/office/drawing/2014/main" id="{CA08A7CE-0A55-7332-F93A-7F08FC150504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2" name="Espace réservé du contenu 9">
            <a:extLst>
              <a:ext uri="{FF2B5EF4-FFF2-40B4-BE49-F238E27FC236}">
                <a16:creationId xmlns:a16="http://schemas.microsoft.com/office/drawing/2014/main" id="{AC05DEA9-9BA7-9D5E-E09B-7D5CB9860B29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</a:p>
        </p:txBody>
      </p:sp>
      <p:sp>
        <p:nvSpPr>
          <p:cNvPr id="15" name="Espace réservé du contenu 9">
            <a:extLst>
              <a:ext uri="{FF2B5EF4-FFF2-40B4-BE49-F238E27FC236}">
                <a16:creationId xmlns:a16="http://schemas.microsoft.com/office/drawing/2014/main" id="{5B516905-B556-D336-DA62-5755FD7941A3}"/>
              </a:ext>
            </a:extLst>
          </p:cNvPr>
          <p:cNvSpPr txBox="1">
            <a:spLocks/>
          </p:cNvSpPr>
          <p:nvPr/>
        </p:nvSpPr>
        <p:spPr>
          <a:xfrm>
            <a:off x="899999" y="1368000"/>
            <a:ext cx="1943809" cy="2160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50 mentions</a:t>
            </a:r>
          </a:p>
        </p:txBody>
      </p:sp>
      <p:sp>
        <p:nvSpPr>
          <p:cNvPr id="28" name="object 2">
            <a:extLst>
              <a:ext uri="{FF2B5EF4-FFF2-40B4-BE49-F238E27FC236}">
                <a16:creationId xmlns:a16="http://schemas.microsoft.com/office/drawing/2014/main" id="{A334C4FA-E3AE-53B2-60F2-E2DBAC9C072E}"/>
              </a:ext>
            </a:extLst>
          </p:cNvPr>
          <p:cNvSpPr/>
          <p:nvPr/>
        </p:nvSpPr>
        <p:spPr>
          <a:xfrm>
            <a:off x="4572000" y="2360688"/>
            <a:ext cx="4572000" cy="2520000"/>
          </a:xfrm>
          <a:custGeom>
            <a:avLst/>
            <a:gdLst/>
            <a:ahLst/>
            <a:cxnLst/>
            <a:rect l="l" t="t" r="r" b="b"/>
            <a:pathLst>
              <a:path w="3903979" h="1871345">
                <a:moveTo>
                  <a:pt x="3903868" y="0"/>
                </a:moveTo>
                <a:lnTo>
                  <a:pt x="130479" y="0"/>
                </a:lnTo>
                <a:lnTo>
                  <a:pt x="89238" y="6854"/>
                </a:lnTo>
                <a:lnTo>
                  <a:pt x="53421" y="25942"/>
                </a:lnTo>
                <a:lnTo>
                  <a:pt x="25175" y="55050"/>
                </a:lnTo>
                <a:lnTo>
                  <a:pt x="6652" y="91963"/>
                </a:lnTo>
                <a:lnTo>
                  <a:pt x="0" y="134467"/>
                </a:lnTo>
                <a:lnTo>
                  <a:pt x="0" y="1736839"/>
                </a:lnTo>
                <a:lnTo>
                  <a:pt x="6652" y="1779337"/>
                </a:lnTo>
                <a:lnTo>
                  <a:pt x="25175" y="1816246"/>
                </a:lnTo>
                <a:lnTo>
                  <a:pt x="53421" y="1845352"/>
                </a:lnTo>
                <a:lnTo>
                  <a:pt x="89238" y="1864439"/>
                </a:lnTo>
                <a:lnTo>
                  <a:pt x="130479" y="1871294"/>
                </a:lnTo>
                <a:lnTo>
                  <a:pt x="3903868" y="1871294"/>
                </a:lnTo>
                <a:lnTo>
                  <a:pt x="3903868" y="0"/>
                </a:lnTo>
                <a:close/>
              </a:path>
            </a:pathLst>
          </a:custGeom>
          <a:solidFill>
            <a:srgbClr val="FFE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rganigramme : Procédé 10">
            <a:extLst>
              <a:ext uri="{FF2B5EF4-FFF2-40B4-BE49-F238E27FC236}">
                <a16:creationId xmlns:a16="http://schemas.microsoft.com/office/drawing/2014/main" id="{47543566-4C42-6EE9-3B7E-F110E8277C24}"/>
              </a:ext>
            </a:extLst>
          </p:cNvPr>
          <p:cNvSpPr/>
          <p:nvPr/>
        </p:nvSpPr>
        <p:spPr>
          <a:xfrm>
            <a:off x="4716000" y="2360688"/>
            <a:ext cx="4733290" cy="2520000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spcAft>
                <a:spcPts val="600"/>
              </a:spcAft>
            </a:pP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CMI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CMI (cursus master en ingénierie) est une formation renforcée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sélective proposée par une trentaine d’universités. Il se déroule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5 ans et prépare au métier d’ingénieur.</a:t>
            </a:r>
            <a:endParaRPr 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400"/>
              </a:spcBef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CPES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cycles pluridisciplinaires d’études supérieures, pour favoriser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l’égalité des chances, sont de nouveaux cursus d’excellence en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trois ans qui débouchent sur un niveau licence.</a:t>
            </a:r>
          </a:p>
          <a:p>
            <a:pPr lvl="0">
              <a:spcBef>
                <a:spcPts val="400"/>
              </a:spcBef>
              <a:spcAft>
                <a:spcPts val="200"/>
              </a:spcAft>
              <a:buClr>
                <a:srgbClr val="E3000B"/>
              </a:buClr>
            </a:pP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LICENCE À CAPACITÉ LIMITÉE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Certaines licences à capacité limitée organisent des tests de niveau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 des entretiens.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D49F30-7A41-329F-27BF-912A73C3CA95}"/>
              </a:ext>
            </a:extLst>
          </p:cNvPr>
          <p:cNvSpPr/>
          <p:nvPr/>
        </p:nvSpPr>
        <p:spPr>
          <a:xfrm>
            <a:off x="4564800" y="1625010"/>
            <a:ext cx="3600000" cy="6668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indent="-171450">
              <a:spcBef>
                <a:spcPts val="4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La licence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L.AS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(licence avec une option « accès santé »).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spcBef>
                <a:spcPts val="4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La licence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(parcours spécifique avec « accès santé » et une option d’une autre discipline).</a:t>
            </a:r>
            <a:b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530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8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3" name="Espace réservé du contenu 9">
            <a:extLst>
              <a:ext uri="{FF2B5EF4-FFF2-40B4-BE49-F238E27FC236}">
                <a16:creationId xmlns:a16="http://schemas.microsoft.com/office/drawing/2014/main" id="{85B283AF-CAA9-EF04-AC7D-A3CA22208A6A}"/>
              </a:ext>
            </a:extLst>
          </p:cNvPr>
          <p:cNvSpPr txBox="1">
            <a:spLocks/>
          </p:cNvSpPr>
          <p:nvPr/>
        </p:nvSpPr>
        <p:spPr>
          <a:xfrm>
            <a:off x="900000" y="2095154"/>
            <a:ext cx="7560000" cy="28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LICENCE PROFESSIONNELLE</a:t>
            </a:r>
            <a:endParaRPr lang="fr-FR" sz="1400" cap="all" spc="10" dirty="0">
              <a:solidFill>
                <a:srgbClr val="00009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8CD074E-8B5D-66BA-B7E5-39AAD2579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80" y="207453"/>
            <a:ext cx="2376373" cy="278322"/>
          </a:xfrm>
        </p:spPr>
        <p:txBody>
          <a:bodyPr lIns="0" tIns="0" rIns="0" bIns="0"/>
          <a:lstStyle/>
          <a:p>
            <a:r>
              <a:rPr lang="fr-FR" b="0" dirty="0"/>
              <a:t>Présentation des formations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CA56910-7BEF-7363-36A7-4A49937F793E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47">
            <a:extLst>
              <a:ext uri="{FF2B5EF4-FFF2-40B4-BE49-F238E27FC236}">
                <a16:creationId xmlns:a16="http://schemas.microsoft.com/office/drawing/2014/main" id="{701002B7-CD39-3370-1D81-EC8AEFB7CD27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0731F9-F07B-FD58-4F9B-B3F340C05F87}"/>
              </a:ext>
            </a:extLst>
          </p:cNvPr>
          <p:cNvSpPr/>
          <p:nvPr/>
        </p:nvSpPr>
        <p:spPr>
          <a:xfrm>
            <a:off x="900000" y="2432918"/>
            <a:ext cx="3672000" cy="2103140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sz="1000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</a:t>
            </a:r>
            <a:r>
              <a:rPr lang="fr-FR" sz="1000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après le bac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à l’université, en école privée, au CFA (centre de formation d’apprentis) ou en lycée.</a:t>
            </a:r>
          </a:p>
          <a:p>
            <a:pPr marL="171450" lvl="0" indent="-171450"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sélective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Il existe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173 mentions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licence pro.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Possibilité d’intégration en L2 ou L3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selon le niveau à l’entrée en formation.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Rythme intensif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avec projet tutoré, stage, TD et TP.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candidater à cette formation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il faut s’inscrire et remplir un dossier sur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 contacter l’établissement.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L’entrée dans la vie active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possible directement avec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diplôme.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Poursuite d’études possibles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master ou en grande école.</a:t>
            </a:r>
          </a:p>
        </p:txBody>
      </p:sp>
      <p:sp>
        <p:nvSpPr>
          <p:cNvPr id="17" name="object 2">
            <a:extLst>
              <a:ext uri="{FF2B5EF4-FFF2-40B4-BE49-F238E27FC236}">
                <a16:creationId xmlns:a16="http://schemas.microsoft.com/office/drawing/2014/main" id="{DA83756C-7330-2B9F-E16D-F419E420D5F5}"/>
              </a:ext>
            </a:extLst>
          </p:cNvPr>
          <p:cNvSpPr/>
          <p:nvPr/>
        </p:nvSpPr>
        <p:spPr>
          <a:xfrm>
            <a:off x="4788000" y="3214653"/>
            <a:ext cx="4464000" cy="1679800"/>
          </a:xfrm>
          <a:custGeom>
            <a:avLst/>
            <a:gdLst/>
            <a:ahLst/>
            <a:cxnLst/>
            <a:rect l="l" t="t" r="r" b="b"/>
            <a:pathLst>
              <a:path w="3903979" h="1871345">
                <a:moveTo>
                  <a:pt x="3903868" y="0"/>
                </a:moveTo>
                <a:lnTo>
                  <a:pt x="130479" y="0"/>
                </a:lnTo>
                <a:lnTo>
                  <a:pt x="89238" y="6854"/>
                </a:lnTo>
                <a:lnTo>
                  <a:pt x="53421" y="25942"/>
                </a:lnTo>
                <a:lnTo>
                  <a:pt x="25175" y="55050"/>
                </a:lnTo>
                <a:lnTo>
                  <a:pt x="6652" y="91963"/>
                </a:lnTo>
                <a:lnTo>
                  <a:pt x="0" y="134467"/>
                </a:lnTo>
                <a:lnTo>
                  <a:pt x="0" y="1736839"/>
                </a:lnTo>
                <a:lnTo>
                  <a:pt x="6652" y="1779337"/>
                </a:lnTo>
                <a:lnTo>
                  <a:pt x="25175" y="1816246"/>
                </a:lnTo>
                <a:lnTo>
                  <a:pt x="53421" y="1845352"/>
                </a:lnTo>
                <a:lnTo>
                  <a:pt x="89238" y="1864439"/>
                </a:lnTo>
                <a:lnTo>
                  <a:pt x="130479" y="1871294"/>
                </a:lnTo>
                <a:lnTo>
                  <a:pt x="3903868" y="1871294"/>
                </a:lnTo>
                <a:lnTo>
                  <a:pt x="3903868" y="0"/>
                </a:lnTo>
                <a:close/>
              </a:path>
            </a:pathLst>
          </a:custGeom>
          <a:solidFill>
            <a:srgbClr val="FFE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rganigramme : Procédé 10">
            <a:extLst>
              <a:ext uri="{FF2B5EF4-FFF2-40B4-BE49-F238E27FC236}">
                <a16:creationId xmlns:a16="http://schemas.microsoft.com/office/drawing/2014/main" id="{FFFBBC99-C148-55F8-1F92-DA07EA2A1B53}"/>
              </a:ext>
            </a:extLst>
          </p:cNvPr>
          <p:cNvSpPr/>
          <p:nvPr/>
        </p:nvSpPr>
        <p:spPr>
          <a:xfrm>
            <a:off x="4967772" y="3214652"/>
            <a:ext cx="4104456" cy="1682311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>
              <a:spcAft>
                <a:spcPts val="400"/>
              </a:spcAft>
            </a:pPr>
            <a:r>
              <a:rPr lang="fr-FR" sz="1100" b="1" dirty="0">
                <a:latin typeface="Arial" panose="020B0604020202020204" pitchFamily="34" charset="0"/>
                <a:cs typeface="Arial" panose="020B0604020202020204" pitchFamily="34" charset="0"/>
              </a:rPr>
              <a:t>À RETENIR</a:t>
            </a:r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E3000B"/>
              </a:buClr>
            </a:pPr>
            <a:r>
              <a:rPr lang="fr-FR" sz="11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APPRENTISSAGE</a:t>
            </a:r>
          </a:p>
          <a:p>
            <a:pPr lvl="0">
              <a:spcAft>
                <a:spcPts val="200"/>
              </a:spcAft>
              <a:buClr>
                <a:srgbClr val="E3000B"/>
              </a:buClr>
            </a:pPr>
            <a:r>
              <a:rPr lang="fr-FR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Certains établissements proposent la formation en alternance.</a:t>
            </a:r>
          </a:p>
          <a:p>
            <a:pPr lvl="0">
              <a:spcBef>
                <a:spcPts val="400"/>
              </a:spcBef>
              <a:buClr>
                <a:srgbClr val="E3000B"/>
              </a:buClr>
            </a:pPr>
            <a:r>
              <a:rPr lang="fr-FR" sz="11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FORMATIONS SPÉCIALISÉES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formations en 1 an existent pour la spécialisation </a:t>
            </a:r>
            <a:br>
              <a:rPr lang="fr-FR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bacheliers professionnels notamment (FSS, MC, FCIL).</a:t>
            </a:r>
          </a:p>
          <a:p>
            <a:pPr lvl="0">
              <a:spcAft>
                <a:spcPts val="400"/>
              </a:spcAft>
              <a:buClr>
                <a:srgbClr val="E3000B"/>
              </a:buClr>
            </a:pPr>
            <a:r>
              <a:rPr lang="fr-FR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Informations sur </a:t>
            </a:r>
            <a:r>
              <a:rPr lang="fr-FR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www.onisep.fr</a:t>
            </a:r>
            <a:endParaRPr lang="fr-FR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5C2B13-C4A2-15E7-5B0F-1039A511F029}"/>
              </a:ext>
            </a:extLst>
          </p:cNvPr>
          <p:cNvSpPr/>
          <p:nvPr/>
        </p:nvSpPr>
        <p:spPr>
          <a:xfrm>
            <a:off x="4788000" y="2432918"/>
            <a:ext cx="3744440" cy="51296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L’entrée dans la vie active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possible directement avec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diplôme.</a:t>
            </a:r>
          </a:p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Poursuite d’études possibles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 master ou en grande école.</a:t>
            </a:r>
          </a:p>
        </p:txBody>
      </p:sp>
      <p:sp>
        <p:nvSpPr>
          <p:cNvPr id="22" name="Espace réservé du contenu 9">
            <a:extLst>
              <a:ext uri="{FF2B5EF4-FFF2-40B4-BE49-F238E27FC236}">
                <a16:creationId xmlns:a16="http://schemas.microsoft.com/office/drawing/2014/main" id="{F6634207-9AE4-A129-A418-944A84F4197D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DEUST</a:t>
            </a:r>
            <a:r>
              <a:rPr lang="fr-FR" sz="18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(DIPLÔME D’ÉTUDES UNIVERSITAIRES SCIENTIFIQUES ET TECHNIQUES)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5235A96-29A9-F218-0569-6C1D79FCFA4E}"/>
              </a:ext>
            </a:extLst>
          </p:cNvPr>
          <p:cNvSpPr/>
          <p:nvPr/>
        </p:nvSpPr>
        <p:spPr>
          <a:xfrm>
            <a:off x="900000" y="1224000"/>
            <a:ext cx="3384000" cy="6668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études en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ans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 l’université.</a:t>
            </a:r>
          </a:p>
          <a:p>
            <a:pPr marL="17145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sélective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Il existe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 mentions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DEUST qui s’adaptent aux marchés locaux de l’emploi (8 à 10 semaines de stage en entreprise).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88A39DC-A65A-9C3A-23CA-F317E4DE3F68}"/>
              </a:ext>
            </a:extLst>
          </p:cNvPr>
          <p:cNvSpPr/>
          <p:nvPr/>
        </p:nvSpPr>
        <p:spPr>
          <a:xfrm>
            <a:off x="4788400" y="1224000"/>
            <a:ext cx="3384000" cy="66684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diplôme permet l’insertion professionnelle directe ou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poursuite d’études en licence professionnelle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candidater à cette formation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faut s’inscrire et remplir un dossier sur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28440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93B8777-9702-2AB0-AE15-623358373AB1}"/>
              </a:ext>
            </a:extLst>
          </p:cNvPr>
          <p:cNvSpPr/>
          <p:nvPr/>
        </p:nvSpPr>
        <p:spPr>
          <a:xfrm>
            <a:off x="899995" y="1368000"/>
            <a:ext cx="2412000" cy="216000"/>
          </a:xfrm>
          <a:prstGeom prst="rect">
            <a:avLst/>
          </a:prstGeom>
          <a:solidFill>
            <a:srgbClr val="FFD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fld id="{60B61C69-09D9-457A-B1A2-BDBBFD87301B}" type="slidenum">
              <a:rPr lang="fr-FR" smtClean="0"/>
              <a:t>9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b="1" cap="all" dirty="0"/>
              <a:t>QUEL MÉTIER EST FAIT POUR MOI ?</a:t>
            </a:r>
          </a:p>
        </p:txBody>
      </p:sp>
      <p:sp>
        <p:nvSpPr>
          <p:cNvPr id="3" name="Espace réservé du contenu 9">
            <a:extLst>
              <a:ext uri="{FF2B5EF4-FFF2-40B4-BE49-F238E27FC236}">
                <a16:creationId xmlns:a16="http://schemas.microsoft.com/office/drawing/2014/main" id="{4AAB569F-1EF1-9B73-B2E4-BEFA1576B0C1}"/>
              </a:ext>
            </a:extLst>
          </p:cNvPr>
          <p:cNvSpPr txBox="1">
            <a:spLocks/>
          </p:cNvSpPr>
          <p:nvPr/>
        </p:nvSpPr>
        <p:spPr>
          <a:xfrm>
            <a:off x="900000" y="900000"/>
            <a:ext cx="7560000" cy="288000"/>
          </a:xfrm>
          <a:prstGeom prst="rect">
            <a:avLst/>
          </a:prstGeom>
        </p:spPr>
        <p:txBody>
          <a:bodyPr vert="horz" lIns="36000" tIns="36000" rIns="36000" bIns="360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fr-FR" sz="1600" b="1" cap="all" spc="10" dirty="0">
                <a:solidFill>
                  <a:srgbClr val="00009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FORMATIONS SPÉCIALISÉES BAC + 2 /+ 3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71CD0E9-E7BD-2ACB-3AE6-13ADCE4E2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0080" y="207453"/>
            <a:ext cx="2376373" cy="278322"/>
          </a:xfrm>
        </p:spPr>
        <p:txBody>
          <a:bodyPr lIns="0" tIns="0" rIns="0" bIns="0"/>
          <a:lstStyle/>
          <a:p>
            <a:r>
              <a:rPr lang="fr-FR" b="0" dirty="0"/>
              <a:t>Présentation des formations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6F686A12-35DC-AD6B-0A14-85E4015AC97C}"/>
              </a:ext>
            </a:extLst>
          </p:cNvPr>
          <p:cNvCxnSpPr>
            <a:cxnSpLocks/>
          </p:cNvCxnSpPr>
          <p:nvPr/>
        </p:nvCxnSpPr>
        <p:spPr>
          <a:xfrm>
            <a:off x="6156176" y="198438"/>
            <a:ext cx="0" cy="288000"/>
          </a:xfrm>
          <a:prstGeom prst="line">
            <a:avLst/>
          </a:prstGeom>
          <a:ln w="25400" cap="rnd">
            <a:solidFill>
              <a:srgbClr val="E3000B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re 47">
            <a:extLst>
              <a:ext uri="{FF2B5EF4-FFF2-40B4-BE49-F238E27FC236}">
                <a16:creationId xmlns:a16="http://schemas.microsoft.com/office/drawing/2014/main" id="{FE059DED-D5DB-6D86-AD22-0247E8D8A0E8}"/>
              </a:ext>
            </a:extLst>
          </p:cNvPr>
          <p:cNvSpPr txBox="1">
            <a:spLocks/>
          </p:cNvSpPr>
          <p:nvPr/>
        </p:nvSpPr>
        <p:spPr>
          <a:xfrm>
            <a:off x="2302722" y="171009"/>
            <a:ext cx="2269278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cap="all" dirty="0"/>
              <a:t>APRÈS LE BAC</a:t>
            </a:r>
            <a:br>
              <a:rPr lang="fr-FR" cap="all" dirty="0"/>
            </a:br>
            <a:r>
              <a:rPr lang="fr-FR" sz="1000" dirty="0"/>
              <a:t>LES VOIES DE FORMATION</a:t>
            </a:r>
            <a:endParaRPr lang="fr-FR" sz="1000" b="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D405D3-0D98-0561-9882-9090D44CDE89}"/>
              </a:ext>
            </a:extLst>
          </p:cNvPr>
          <p:cNvSpPr/>
          <p:nvPr/>
        </p:nvSpPr>
        <p:spPr>
          <a:xfrm>
            <a:off x="900000" y="1800000"/>
            <a:ext cx="3672000" cy="100027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ART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diplôme national d’art)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COMMERCE ET GESTION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diplôme de comptabilité </a:t>
            </a:r>
            <a:b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et de gestion)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PARAMÉDICAL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 (ex. : diplôme d’État d’infirmier)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Arial" panose="020B0604020202020204" pitchFamily="34" charset="0"/>
              <a:buChar char="•"/>
            </a:pP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SOCIAL </a:t>
            </a:r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(ex. : diplôme d’État d’assistant de service social)</a:t>
            </a:r>
          </a:p>
        </p:txBody>
      </p:sp>
      <p:sp>
        <p:nvSpPr>
          <p:cNvPr id="14" name="Espace réservé du contenu 9">
            <a:extLst>
              <a:ext uri="{FF2B5EF4-FFF2-40B4-BE49-F238E27FC236}">
                <a16:creationId xmlns:a16="http://schemas.microsoft.com/office/drawing/2014/main" id="{FB4DD7B8-3A14-E3D8-CB0D-73C4BF74147E}"/>
              </a:ext>
            </a:extLst>
          </p:cNvPr>
          <p:cNvSpPr txBox="1">
            <a:spLocks/>
          </p:cNvSpPr>
          <p:nvPr/>
        </p:nvSpPr>
        <p:spPr>
          <a:xfrm>
            <a:off x="899995" y="1368000"/>
            <a:ext cx="2556000" cy="2160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Des écoles publiques et privée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D2B735D-6936-A8F7-9753-867E83205F9B}"/>
              </a:ext>
            </a:extLst>
          </p:cNvPr>
          <p:cNvSpPr/>
          <p:nvPr/>
        </p:nvSpPr>
        <p:spPr>
          <a:xfrm>
            <a:off x="4788000" y="1800000"/>
            <a:ext cx="3672000" cy="1256754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171450" lvl="0" indent="-171450">
              <a:spcBef>
                <a:spcPts val="12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études en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fr-FR" sz="1000" b="1" dirty="0">
                <a:solidFill>
                  <a:srgbClr val="E3000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ans </a:t>
            </a: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école spécialisée ou en lycée 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débouchant sur un diplôme d’État ou sur un diplôme reconnu sur le marché du travail.</a:t>
            </a:r>
          </a:p>
          <a:p>
            <a:pPr marL="171450" lvl="0" indent="-171450">
              <a:spcBef>
                <a:spcPts val="1200"/>
              </a:spcBef>
              <a:spcAft>
                <a:spcPts val="400"/>
              </a:spcAft>
              <a:buClr>
                <a:srgbClr val="E3000B"/>
              </a:buClr>
              <a:buFont typeface="Wingdings 3" panose="05040102010807070707" pitchFamily="18" charset="2"/>
              <a:buChar char="Ú"/>
            </a:pPr>
            <a:r>
              <a:rPr lang="fr-FR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Pour candidater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il faut s’inscrire et remplir un dossier sur </a:t>
            </a:r>
            <a:r>
              <a:rPr lang="fr-FR" sz="10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Parcoursup</a:t>
            </a:r>
            <a:r>
              <a:rPr lang="fr-FR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ou passer un concours d’entrée spécifique.</a:t>
            </a:r>
          </a:p>
          <a:p>
            <a:pPr marL="171450" indent="-171450">
              <a:lnSpc>
                <a:spcPct val="100000"/>
              </a:lnSpc>
              <a:spcBef>
                <a:spcPts val="600"/>
              </a:spcBef>
              <a:buClr>
                <a:srgbClr val="E3000B"/>
              </a:buClr>
              <a:buFont typeface="Wingdings" panose="05000000000000000000" pitchFamily="2" charset="2"/>
              <a:buChar char="v"/>
            </a:pPr>
            <a:endParaRPr lang="fr-FR" sz="1000" kern="0" dirty="0">
              <a:solidFill>
                <a:sysClr val="windowText" lastClr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6485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29748E1BC3FA840A81ECE6ACFC4F89C" ma:contentTypeVersion="17" ma:contentTypeDescription="Crée un document." ma:contentTypeScope="" ma:versionID="8beab0cb011ff82494a6a9c89defe1cd">
  <xsd:schema xmlns:xsd="http://www.w3.org/2001/XMLSchema" xmlns:xs="http://www.w3.org/2001/XMLSchema" xmlns:p="http://schemas.microsoft.com/office/2006/metadata/properties" xmlns:ns2="9448bf83-8346-4500-a2f7-4e41d137855d" xmlns:ns3="8b82278e-a85a-407d-ae5b-80f5e398b3bb" targetNamespace="http://schemas.microsoft.com/office/2006/metadata/properties" ma:root="true" ma:fieldsID="7db469500b6b879a20d93922e4406fac" ns2:_="" ns3:_="">
    <xsd:import namespace="9448bf83-8346-4500-a2f7-4e41d137855d"/>
    <xsd:import namespace="8b82278e-a85a-407d-ae5b-80f5e398b3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48bf83-8346-4500-a2f7-4e41d13785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af704385-abc5-46de-aa88-6df51c0987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82278e-a85a-407d-ae5b-80f5e398b3b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678a943-7bad-40cf-9b78-8f6fd6d50acb}" ma:internalName="TaxCatchAll" ma:showField="CatchAllData" ma:web="8b82278e-a85a-407d-ae5b-80f5e398b3b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b82278e-a85a-407d-ae5b-80f5e398b3bb" xsi:nil="true"/>
    <lcf76f155ced4ddcb4097134ff3c332f xmlns="9448bf83-8346-4500-a2f7-4e41d137855d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462C31-74DB-4457-A44C-11FA52BB9C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48bf83-8346-4500-a2f7-4e41d137855d"/>
    <ds:schemaRef ds:uri="8b82278e-a85a-407d-ae5b-80f5e398b3b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0EBFE1-9F17-4D3A-9BBB-F2E5896CF7D4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8b82278e-a85a-407d-ae5b-80f5e398b3bb"/>
    <ds:schemaRef ds:uri="9448bf83-8346-4500-a2f7-4e41d137855d"/>
  </ds:schemaRefs>
</ds:datastoreItem>
</file>

<file path=customXml/itemProps3.xml><?xml version="1.0" encoding="utf-8"?>
<ds:datastoreItem xmlns:ds="http://schemas.openxmlformats.org/officeDocument/2006/customXml" ds:itemID="{811FA97D-B43E-4735-A9FE-B118581AB3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3481</TotalTime>
  <Words>1959</Words>
  <Application>Microsoft Macintosh PowerPoint</Application>
  <PresentationFormat>Personnalisé</PresentationFormat>
  <Paragraphs>196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Wingdings</vt:lpstr>
      <vt:lpstr>Wingdings 3</vt:lpstr>
      <vt:lpstr>Thème Office</vt:lpstr>
      <vt:lpstr>Après LE Bac Les voies de formation</vt:lpstr>
      <vt:lpstr>Présentation PowerPoint</vt:lpstr>
      <vt:lpstr>Présentation PowerPoint</vt:lpstr>
      <vt:lpstr>Présentation PowerPoint</vt:lpstr>
      <vt:lpstr>Présentation PowerPoint</vt:lpstr>
      <vt:lpstr>Présentation des formations</vt:lpstr>
      <vt:lpstr>Présentation des formations</vt:lpstr>
      <vt:lpstr>Présentation des formations</vt:lpstr>
      <vt:lpstr>Présentation des formations</vt:lpstr>
      <vt:lpstr>Présentation PowerPoint</vt:lpstr>
      <vt:lpstr>Présentation des formations</vt:lpstr>
      <vt:lpstr>Présentation des formations</vt:lpstr>
      <vt:lpstr>Présentation des formations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Anne ROINARD CHAUVET</dc:creator>
  <cp:lastModifiedBy>PARLOUER Laurence</cp:lastModifiedBy>
  <cp:revision>243</cp:revision>
  <dcterms:created xsi:type="dcterms:W3CDTF">2022-03-17T10:00:59Z</dcterms:created>
  <dcterms:modified xsi:type="dcterms:W3CDTF">2024-03-12T13:19:58Z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0x010100829748E1BC3FA840A81ECE6ACFC4F89C</vt:lpwstr>
  </property>
</Properties>
</file>